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1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2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3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heme/themeOverride1.xml" ContentType="application/vnd.openxmlformats-officedocument.themeOverride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notesSlides/notesSlide4.xml" ContentType="application/vnd.openxmlformats-officedocument.presentationml.notesSlide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notesSlides/notesSlide5.xml" ContentType="application/vnd.openxmlformats-officedocument.presentationml.notesSlide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1"/>
  </p:notesMasterIdLst>
  <p:sldIdLst>
    <p:sldId id="256" r:id="rId2"/>
    <p:sldId id="258" r:id="rId3"/>
    <p:sldId id="260" r:id="rId4"/>
    <p:sldId id="257" r:id="rId5"/>
    <p:sldId id="259" r:id="rId6"/>
    <p:sldId id="261" r:id="rId7"/>
    <p:sldId id="262" r:id="rId8"/>
    <p:sldId id="267" r:id="rId9"/>
    <p:sldId id="264" r:id="rId10"/>
    <p:sldId id="265" r:id="rId11"/>
    <p:sldId id="266" r:id="rId12"/>
    <p:sldId id="268" r:id="rId13"/>
    <p:sldId id="269" r:id="rId14"/>
    <p:sldId id="270" r:id="rId15"/>
    <p:sldId id="286" r:id="rId16"/>
    <p:sldId id="278" r:id="rId17"/>
    <p:sldId id="277" r:id="rId18"/>
    <p:sldId id="274" r:id="rId19"/>
    <p:sldId id="275" r:id="rId20"/>
    <p:sldId id="276" r:id="rId21"/>
    <p:sldId id="272" r:id="rId22"/>
    <p:sldId id="273" r:id="rId23"/>
    <p:sldId id="287" r:id="rId24"/>
    <p:sldId id="288" r:id="rId25"/>
    <p:sldId id="289" r:id="rId26"/>
    <p:sldId id="294" r:id="rId27"/>
    <p:sldId id="321" r:id="rId28"/>
    <p:sldId id="290" r:id="rId29"/>
    <p:sldId id="291" r:id="rId30"/>
    <p:sldId id="292" r:id="rId31"/>
    <p:sldId id="293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12" r:id="rId43"/>
    <p:sldId id="314" r:id="rId44"/>
    <p:sldId id="315" r:id="rId45"/>
    <p:sldId id="319" r:id="rId46"/>
    <p:sldId id="316" r:id="rId47"/>
    <p:sldId id="317" r:id="rId48"/>
    <p:sldId id="313" r:id="rId49"/>
    <p:sldId id="320" r:id="rId50"/>
  </p:sldIdLst>
  <p:sldSz cx="9144000" cy="6858000" type="screen4x3"/>
  <p:notesSz cx="6858000" cy="9144000"/>
  <p:custDataLst>
    <p:tags r:id="rId52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6" userDrawn="1">
          <p15:clr>
            <a:srgbClr val="A4A3A4"/>
          </p15:clr>
        </p15:guide>
        <p15:guide id="2" pos="284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0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4" autoAdjust="0"/>
    <p:restoredTop sz="94660"/>
  </p:normalViewPr>
  <p:slideViewPr>
    <p:cSldViewPr showGuides="1">
      <p:cViewPr varScale="1">
        <p:scale>
          <a:sx n="116" d="100"/>
          <a:sy n="116" d="100"/>
        </p:scale>
        <p:origin x="1488" y="108"/>
      </p:cViewPr>
      <p:guideLst>
        <p:guide orient="horz" pos="2176"/>
        <p:guide pos="28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苹方 常规" panose="020B0300000000000000" pitchFamily="34" charset="-122"/>
                <a:ea typeface="苹方 常规" panose="020B0300000000000000" pitchFamily="34" charset="-122"/>
                <a:cs typeface="微软雅黑" panose="020B0503020204020204" charset="-122"/>
                <a:sym typeface="Wingdings" panose="05000000000000000000" charset="0"/>
              </a:rPr>
              <a:t>K值不是一成不变的</a:t>
            </a:r>
            <a:r>
              <a:rPr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苹方 常规" panose="020B0300000000000000" pitchFamily="34" charset="-122"/>
                <a:ea typeface="苹方 常规" panose="020B0300000000000000" pitchFamily="34" charset="-122"/>
                <a:cs typeface="微软雅黑" panose="020B0503020204020204" charset="-122"/>
                <a:sym typeface="Wingdings" panose="05000000000000000000" charset="0"/>
              </a:rPr>
              <a:t>:K值会随着环境的改变而发生变化，当环境遭到</a:t>
            </a:r>
            <a:r>
              <a:rPr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2">
                    <a:lumMod val="50000"/>
                  </a:schemeClr>
                </a:solidFill>
                <a:latin typeface="苹方 常规" panose="020B0300000000000000" pitchFamily="34" charset="-122"/>
                <a:ea typeface="苹方 常规" panose="020B0300000000000000" pitchFamily="34" charset="-122"/>
                <a:cs typeface="微软雅黑" panose="020B0503020204020204" charset="-122"/>
                <a:sym typeface="Wingdings" panose="05000000000000000000" charset="0"/>
              </a:rPr>
              <a:t>破坏</a:t>
            </a:r>
            <a:r>
              <a:rPr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苹方 常规" panose="020B0300000000000000" pitchFamily="34" charset="-122"/>
                <a:ea typeface="苹方 常规" panose="020B0300000000000000" pitchFamily="34" charset="-122"/>
                <a:cs typeface="微软雅黑" panose="020B0503020204020204" charset="-122"/>
                <a:sym typeface="Wingdings" panose="05000000000000000000" charset="0"/>
              </a:rPr>
              <a:t>时，K值会</a:t>
            </a:r>
            <a:r>
              <a:rPr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2">
                    <a:lumMod val="50000"/>
                  </a:schemeClr>
                </a:solidFill>
                <a:latin typeface="苹方 常规" panose="020B0300000000000000" pitchFamily="34" charset="-122"/>
                <a:ea typeface="苹方 常规" panose="020B0300000000000000" pitchFamily="34" charset="-122"/>
                <a:cs typeface="微软雅黑" panose="020B0503020204020204" charset="-122"/>
                <a:sym typeface="Wingdings" panose="05000000000000000000" charset="0"/>
              </a:rPr>
              <a:t>下降</a:t>
            </a:r>
            <a:r>
              <a:rPr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苹方 常规" panose="020B0300000000000000" pitchFamily="34" charset="-122"/>
                <a:ea typeface="苹方 常规" panose="020B0300000000000000" pitchFamily="34" charset="-122"/>
                <a:cs typeface="微软雅黑" panose="020B0503020204020204" charset="-122"/>
                <a:sym typeface="Wingdings" panose="05000000000000000000" charset="0"/>
              </a:rPr>
              <a:t>;当环境条件状况</a:t>
            </a:r>
            <a:r>
              <a:rPr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5">
                    <a:lumMod val="50000"/>
                  </a:schemeClr>
                </a:solidFill>
                <a:latin typeface="苹方 常规" panose="020B0300000000000000" pitchFamily="34" charset="-122"/>
                <a:ea typeface="苹方 常规" panose="020B0300000000000000" pitchFamily="34" charset="-122"/>
                <a:cs typeface="微软雅黑" panose="020B0503020204020204" charset="-122"/>
                <a:sym typeface="Wingdings" panose="05000000000000000000" charset="0"/>
              </a:rPr>
              <a:t>改善</a:t>
            </a:r>
            <a:r>
              <a:rPr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苹方 常规" panose="020B0300000000000000" pitchFamily="34" charset="-122"/>
                <a:ea typeface="苹方 常规" panose="020B0300000000000000" pitchFamily="34" charset="-122"/>
                <a:cs typeface="微软雅黑" panose="020B0503020204020204" charset="-122"/>
                <a:sym typeface="Wingdings" panose="05000000000000000000" charset="0"/>
              </a:rPr>
              <a:t>时，K值会</a:t>
            </a:r>
            <a:r>
              <a:rPr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5">
                    <a:lumMod val="50000"/>
                  </a:schemeClr>
                </a:solidFill>
                <a:latin typeface="苹方 常规" panose="020B0300000000000000" pitchFamily="34" charset="-122"/>
                <a:ea typeface="苹方 常规" panose="020B0300000000000000" pitchFamily="34" charset="-122"/>
                <a:cs typeface="微软雅黑" panose="020B0503020204020204" charset="-122"/>
                <a:sym typeface="Wingdings" panose="05000000000000000000" charset="0"/>
              </a:rPr>
              <a:t>上升</a:t>
            </a:r>
            <a:r>
              <a:rPr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苹方 常规" panose="020B0300000000000000" pitchFamily="34" charset="-122"/>
                <a:ea typeface="苹方 常规" panose="020B0300000000000000" pitchFamily="34" charset="-122"/>
                <a:cs typeface="微软雅黑" panose="020B0503020204020204" charset="-122"/>
                <a:sym typeface="Wingdings" panose="05000000000000000000" charset="0"/>
              </a:rPr>
              <a:t>。</a:t>
            </a:r>
          </a:p>
          <a:p>
            <a:r>
              <a:rPr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Wingdings" panose="05000000000000000000" charset="0"/>
              </a:rPr>
              <a:t>在自然资源和空间总是有限</a:t>
            </a:r>
            <a:r>
              <a:rPr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Wingdings" panose="05000000000000000000" charset="0"/>
              </a:rPr>
              <a:t>的。</a:t>
            </a:r>
            <a:r>
              <a:rPr lang="zh-CN" altLang="en-US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Wingdings" panose="05000000000000000000" charset="0"/>
              </a:rPr>
              <a:t>当种群密度增大时，</a:t>
            </a:r>
            <a:r>
              <a:rPr lang="zh-CN" altLang="en-US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Wingdings" panose="05000000000000000000" charset="0"/>
              </a:rPr>
              <a:t>种内竞争加剧</a:t>
            </a:r>
            <a:r>
              <a:rPr lang="zh-CN" altLang="en-US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Wingdings" panose="05000000000000000000" charset="0"/>
              </a:rPr>
              <a:t>，这就导致种群的</a:t>
            </a:r>
            <a:r>
              <a:rPr lang="zh-CN" altLang="en-US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3">
                    <a:lumMod val="50000"/>
                  </a:schemeClr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Wingdings" panose="05000000000000000000" charset="0"/>
              </a:rPr>
              <a:t>出生率降低，死亡率升高</a:t>
            </a:r>
            <a:r>
              <a:rPr lang="zh-CN" altLang="en-US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Wingdings" panose="05000000000000000000" charset="0"/>
              </a:rPr>
              <a:t>。当</a:t>
            </a:r>
            <a:r>
              <a:rPr lang="zh-CN" altLang="en-US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Wingdings" panose="05000000000000000000" charset="0"/>
              </a:rPr>
              <a:t>死亡率</a:t>
            </a:r>
            <a:r>
              <a:rPr lang="zh-CN" altLang="en-US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Wingdings" panose="05000000000000000000" charset="0"/>
              </a:rPr>
              <a:t>升高</a:t>
            </a:r>
            <a:r>
              <a:rPr lang="zh-CN" altLang="en-US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Wingdings" panose="05000000000000000000" charset="0"/>
              </a:rPr>
              <a:t>至</a:t>
            </a:r>
            <a:r>
              <a:rPr lang="zh-CN" altLang="en-US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Wingdings" panose="05000000000000000000" charset="0"/>
              </a:rPr>
              <a:t>与</a:t>
            </a:r>
            <a:r>
              <a:rPr lang="zh-CN" altLang="en-US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Wingdings" panose="05000000000000000000" charset="0"/>
              </a:rPr>
              <a:t>出生率相等</a:t>
            </a:r>
            <a:r>
              <a:rPr lang="zh-CN" altLang="en-US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Wingdings" panose="05000000000000000000" charset="0"/>
              </a:rPr>
              <a:t>时，</a:t>
            </a:r>
            <a:r>
              <a:rPr lang="zh-CN" altLang="en-US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Wingdings" panose="05000000000000000000" charset="0"/>
              </a:rPr>
              <a:t>种群的增长就会停止</a:t>
            </a:r>
            <a:r>
              <a:rPr lang="zh-CN" altLang="en-US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Wingdings" panose="05000000000000000000" charset="0"/>
              </a:rPr>
              <a:t>，种群数量有时会</a:t>
            </a:r>
            <a:r>
              <a:rPr lang="zh-CN" altLang="en-US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Wingdings" panose="05000000000000000000" charset="0"/>
              </a:rPr>
              <a:t>稳定在一定水平</a:t>
            </a:r>
            <a:endParaRPr b="0">
              <a:solidFill>
                <a:srgbClr val="C00000"/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43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46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47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image" Target="../media/image8.png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12" Type="http://schemas.openxmlformats.org/officeDocument/2006/relationships/image" Target="../media/image7.jpe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43.xml"/><Relationship Id="rId15" Type="http://schemas.openxmlformats.org/officeDocument/2006/relationships/image" Target="../media/image10.jpeg"/><Relationship Id="rId10" Type="http://schemas.openxmlformats.org/officeDocument/2006/relationships/tags" Target="../tags/tag48.xml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tags" Target="../tags/tag61.xml"/><Relationship Id="rId18" Type="http://schemas.openxmlformats.org/officeDocument/2006/relationships/tags" Target="../tags/tag66.xml"/><Relationship Id="rId26" Type="http://schemas.openxmlformats.org/officeDocument/2006/relationships/tags" Target="../tags/tag74.xml"/><Relationship Id="rId3" Type="http://schemas.openxmlformats.org/officeDocument/2006/relationships/tags" Target="../tags/tag51.xml"/><Relationship Id="rId21" Type="http://schemas.openxmlformats.org/officeDocument/2006/relationships/tags" Target="../tags/tag69.xml"/><Relationship Id="rId7" Type="http://schemas.openxmlformats.org/officeDocument/2006/relationships/tags" Target="../tags/tag55.xml"/><Relationship Id="rId12" Type="http://schemas.openxmlformats.org/officeDocument/2006/relationships/tags" Target="../tags/tag60.xml"/><Relationship Id="rId17" Type="http://schemas.openxmlformats.org/officeDocument/2006/relationships/tags" Target="../tags/tag65.xml"/><Relationship Id="rId25" Type="http://schemas.openxmlformats.org/officeDocument/2006/relationships/tags" Target="../tags/tag73.xml"/><Relationship Id="rId2" Type="http://schemas.openxmlformats.org/officeDocument/2006/relationships/tags" Target="../tags/tag50.xml"/><Relationship Id="rId16" Type="http://schemas.openxmlformats.org/officeDocument/2006/relationships/tags" Target="../tags/tag64.xml"/><Relationship Id="rId20" Type="http://schemas.openxmlformats.org/officeDocument/2006/relationships/tags" Target="../tags/tag68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tags" Target="../tags/tag59.xml"/><Relationship Id="rId24" Type="http://schemas.openxmlformats.org/officeDocument/2006/relationships/tags" Target="../tags/tag72.xml"/><Relationship Id="rId5" Type="http://schemas.openxmlformats.org/officeDocument/2006/relationships/tags" Target="../tags/tag53.xml"/><Relationship Id="rId15" Type="http://schemas.openxmlformats.org/officeDocument/2006/relationships/tags" Target="../tags/tag63.xml"/><Relationship Id="rId23" Type="http://schemas.openxmlformats.org/officeDocument/2006/relationships/tags" Target="../tags/tag71.xml"/><Relationship Id="rId10" Type="http://schemas.openxmlformats.org/officeDocument/2006/relationships/tags" Target="../tags/tag58.xml"/><Relationship Id="rId19" Type="http://schemas.openxmlformats.org/officeDocument/2006/relationships/tags" Target="../tags/tag67.xml"/><Relationship Id="rId4" Type="http://schemas.openxmlformats.org/officeDocument/2006/relationships/tags" Target="../tags/tag52.xml"/><Relationship Id="rId9" Type="http://schemas.openxmlformats.org/officeDocument/2006/relationships/tags" Target="../tags/tag57.xml"/><Relationship Id="rId14" Type="http://schemas.openxmlformats.org/officeDocument/2006/relationships/tags" Target="../tags/tag62.xml"/><Relationship Id="rId22" Type="http://schemas.openxmlformats.org/officeDocument/2006/relationships/tags" Target="../tags/tag70.xml"/><Relationship Id="rId27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77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7" Type="http://schemas.openxmlformats.org/officeDocument/2006/relationships/image" Target="../media/image17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13" Type="http://schemas.openxmlformats.org/officeDocument/2006/relationships/tags" Target="../tags/tag99.xml"/><Relationship Id="rId18" Type="http://schemas.openxmlformats.org/officeDocument/2006/relationships/tags" Target="../tags/tag104.xml"/><Relationship Id="rId3" Type="http://schemas.openxmlformats.org/officeDocument/2006/relationships/tags" Target="../tags/tag89.xml"/><Relationship Id="rId21" Type="http://schemas.openxmlformats.org/officeDocument/2006/relationships/tags" Target="../tags/tag107.xml"/><Relationship Id="rId7" Type="http://schemas.openxmlformats.org/officeDocument/2006/relationships/tags" Target="../tags/tag93.xml"/><Relationship Id="rId12" Type="http://schemas.openxmlformats.org/officeDocument/2006/relationships/tags" Target="../tags/tag98.xml"/><Relationship Id="rId17" Type="http://schemas.openxmlformats.org/officeDocument/2006/relationships/tags" Target="../tags/tag103.xml"/><Relationship Id="rId2" Type="http://schemas.openxmlformats.org/officeDocument/2006/relationships/tags" Target="../tags/tag88.xml"/><Relationship Id="rId16" Type="http://schemas.openxmlformats.org/officeDocument/2006/relationships/tags" Target="../tags/tag102.xml"/><Relationship Id="rId20" Type="http://schemas.openxmlformats.org/officeDocument/2006/relationships/tags" Target="../tags/tag106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tags" Target="../tags/tag97.xml"/><Relationship Id="rId5" Type="http://schemas.openxmlformats.org/officeDocument/2006/relationships/tags" Target="../tags/tag91.xml"/><Relationship Id="rId15" Type="http://schemas.openxmlformats.org/officeDocument/2006/relationships/tags" Target="../tags/tag101.xml"/><Relationship Id="rId23" Type="http://schemas.openxmlformats.org/officeDocument/2006/relationships/slideLayout" Target="../slideLayouts/slideLayout7.xml"/><Relationship Id="rId10" Type="http://schemas.openxmlformats.org/officeDocument/2006/relationships/tags" Target="../tags/tag96.xml"/><Relationship Id="rId19" Type="http://schemas.openxmlformats.org/officeDocument/2006/relationships/tags" Target="../tags/tag105.xml"/><Relationship Id="rId4" Type="http://schemas.openxmlformats.org/officeDocument/2006/relationships/tags" Target="../tags/tag90.xml"/><Relationship Id="rId9" Type="http://schemas.openxmlformats.org/officeDocument/2006/relationships/tags" Target="../tags/tag95.xml"/><Relationship Id="rId14" Type="http://schemas.openxmlformats.org/officeDocument/2006/relationships/tags" Target="../tags/tag100.xml"/><Relationship Id="rId22" Type="http://schemas.openxmlformats.org/officeDocument/2006/relationships/tags" Target="../tags/tag10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9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image" Target="../media/image20.jpeg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tags" Target="../tags/tag122.xml"/><Relationship Id="rId5" Type="http://schemas.openxmlformats.org/officeDocument/2006/relationships/tags" Target="../tags/tag116.xml"/><Relationship Id="rId10" Type="http://schemas.openxmlformats.org/officeDocument/2006/relationships/tags" Target="../tags/tag121.xml"/><Relationship Id="rId4" Type="http://schemas.openxmlformats.org/officeDocument/2006/relationships/tags" Target="../tags/tag115.xml"/><Relationship Id="rId9" Type="http://schemas.openxmlformats.org/officeDocument/2006/relationships/tags" Target="../tags/tag120.xml"/><Relationship Id="rId1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25.xml"/><Relationship Id="rId7" Type="http://schemas.openxmlformats.org/officeDocument/2006/relationships/tags" Target="../tags/tag129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tags" Target="../tags/tag128.xml"/><Relationship Id="rId5" Type="http://schemas.openxmlformats.org/officeDocument/2006/relationships/tags" Target="../tags/tag127.xml"/><Relationship Id="rId10" Type="http://schemas.openxmlformats.org/officeDocument/2006/relationships/image" Target="../media/image23.png"/><Relationship Id="rId4" Type="http://schemas.openxmlformats.org/officeDocument/2006/relationships/tags" Target="../tags/tag126.xml"/><Relationship Id="rId9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1.xml"/><Relationship Id="rId1" Type="http://schemas.openxmlformats.org/officeDocument/2006/relationships/tags" Target="../tags/tag1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7" Type="http://schemas.openxmlformats.org/officeDocument/2006/relationships/image" Target="../media/image26.png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3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" Type="http://schemas.openxmlformats.org/officeDocument/2006/relationships/themeOverride" Target="../theme/themeOverride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43.xml"/><Relationship Id="rId4" Type="http://schemas.openxmlformats.org/officeDocument/2006/relationships/tags" Target="../tags/tag14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46.xml"/><Relationship Id="rId7" Type="http://schemas.openxmlformats.org/officeDocument/2006/relationships/image" Target="../media/image30.jpe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image" Target="../media/image29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4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50.xml"/><Relationship Id="rId7" Type="http://schemas.openxmlformats.org/officeDocument/2006/relationships/tags" Target="../tags/tag154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tags" Target="../tags/tag15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57.xml"/><Relationship Id="rId7" Type="http://schemas.openxmlformats.org/officeDocument/2006/relationships/image" Target="../media/image32.jpe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image" Target="../media/image31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165.xml"/><Relationship Id="rId3" Type="http://schemas.openxmlformats.org/officeDocument/2006/relationships/tags" Target="../tags/tag160.xml"/><Relationship Id="rId7" Type="http://schemas.openxmlformats.org/officeDocument/2006/relationships/tags" Target="../tags/tag164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61.xml"/><Relationship Id="rId9" Type="http://schemas.openxmlformats.org/officeDocument/2006/relationships/tags" Target="../tags/tag16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179.xml"/><Relationship Id="rId13" Type="http://schemas.openxmlformats.org/officeDocument/2006/relationships/tags" Target="../tags/tag184.xml"/><Relationship Id="rId18" Type="http://schemas.openxmlformats.org/officeDocument/2006/relationships/slideLayout" Target="../slideLayouts/slideLayout7.xml"/><Relationship Id="rId3" Type="http://schemas.openxmlformats.org/officeDocument/2006/relationships/tags" Target="../tags/tag174.xml"/><Relationship Id="rId21" Type="http://schemas.openxmlformats.org/officeDocument/2006/relationships/image" Target="../media/image38.jpeg"/><Relationship Id="rId7" Type="http://schemas.openxmlformats.org/officeDocument/2006/relationships/tags" Target="../tags/tag178.xml"/><Relationship Id="rId12" Type="http://schemas.openxmlformats.org/officeDocument/2006/relationships/tags" Target="../tags/tag183.xml"/><Relationship Id="rId17" Type="http://schemas.openxmlformats.org/officeDocument/2006/relationships/tags" Target="../tags/tag188.xml"/><Relationship Id="rId2" Type="http://schemas.openxmlformats.org/officeDocument/2006/relationships/tags" Target="../tags/tag173.xml"/><Relationship Id="rId16" Type="http://schemas.openxmlformats.org/officeDocument/2006/relationships/tags" Target="../tags/tag187.xml"/><Relationship Id="rId20" Type="http://schemas.openxmlformats.org/officeDocument/2006/relationships/image" Target="../media/image37.jpeg"/><Relationship Id="rId1" Type="http://schemas.openxmlformats.org/officeDocument/2006/relationships/tags" Target="../tags/tag172.xml"/><Relationship Id="rId6" Type="http://schemas.openxmlformats.org/officeDocument/2006/relationships/tags" Target="../tags/tag177.xml"/><Relationship Id="rId11" Type="http://schemas.openxmlformats.org/officeDocument/2006/relationships/tags" Target="../tags/tag182.xml"/><Relationship Id="rId5" Type="http://schemas.openxmlformats.org/officeDocument/2006/relationships/tags" Target="../tags/tag176.xml"/><Relationship Id="rId15" Type="http://schemas.openxmlformats.org/officeDocument/2006/relationships/tags" Target="../tags/tag186.xml"/><Relationship Id="rId23" Type="http://schemas.openxmlformats.org/officeDocument/2006/relationships/image" Target="../media/image40.jpeg"/><Relationship Id="rId10" Type="http://schemas.openxmlformats.org/officeDocument/2006/relationships/tags" Target="../tags/tag181.xml"/><Relationship Id="rId19" Type="http://schemas.openxmlformats.org/officeDocument/2006/relationships/image" Target="../media/image36.jpeg"/><Relationship Id="rId4" Type="http://schemas.openxmlformats.org/officeDocument/2006/relationships/tags" Target="../tags/tag175.xml"/><Relationship Id="rId9" Type="http://schemas.openxmlformats.org/officeDocument/2006/relationships/tags" Target="../tags/tag180.xml"/><Relationship Id="rId14" Type="http://schemas.openxmlformats.org/officeDocument/2006/relationships/tags" Target="../tags/tag185.xml"/><Relationship Id="rId22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0.xml"/><Relationship Id="rId1" Type="http://schemas.openxmlformats.org/officeDocument/2006/relationships/tags" Target="../tags/tag18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1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199.xml"/><Relationship Id="rId13" Type="http://schemas.openxmlformats.org/officeDocument/2006/relationships/tags" Target="../tags/tag204.xml"/><Relationship Id="rId3" Type="http://schemas.openxmlformats.org/officeDocument/2006/relationships/tags" Target="../tags/tag194.xml"/><Relationship Id="rId7" Type="http://schemas.openxmlformats.org/officeDocument/2006/relationships/tags" Target="../tags/tag198.xml"/><Relationship Id="rId12" Type="http://schemas.openxmlformats.org/officeDocument/2006/relationships/tags" Target="../tags/tag203.xml"/><Relationship Id="rId2" Type="http://schemas.openxmlformats.org/officeDocument/2006/relationships/tags" Target="../tags/tag193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192.xml"/><Relationship Id="rId6" Type="http://schemas.openxmlformats.org/officeDocument/2006/relationships/tags" Target="../tags/tag197.xml"/><Relationship Id="rId11" Type="http://schemas.openxmlformats.org/officeDocument/2006/relationships/tags" Target="../tags/tag202.xml"/><Relationship Id="rId5" Type="http://schemas.openxmlformats.org/officeDocument/2006/relationships/tags" Target="../tags/tag196.xml"/><Relationship Id="rId15" Type="http://schemas.openxmlformats.org/officeDocument/2006/relationships/tags" Target="../tags/tag206.xml"/><Relationship Id="rId10" Type="http://schemas.openxmlformats.org/officeDocument/2006/relationships/tags" Target="../tags/tag201.xml"/><Relationship Id="rId4" Type="http://schemas.openxmlformats.org/officeDocument/2006/relationships/tags" Target="../tags/tag195.xml"/><Relationship Id="rId9" Type="http://schemas.openxmlformats.org/officeDocument/2006/relationships/tags" Target="../tags/tag200.xml"/><Relationship Id="rId14" Type="http://schemas.openxmlformats.org/officeDocument/2006/relationships/tags" Target="../tags/tag20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212.xml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5" Type="http://schemas.openxmlformats.org/officeDocument/2006/relationships/image" Target="../media/image47.jpeg"/><Relationship Id="rId4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221.xml"/><Relationship Id="rId13" Type="http://schemas.openxmlformats.org/officeDocument/2006/relationships/tags" Target="../tags/tag226.xml"/><Relationship Id="rId18" Type="http://schemas.openxmlformats.org/officeDocument/2006/relationships/tags" Target="../tags/tag231.xml"/><Relationship Id="rId26" Type="http://schemas.openxmlformats.org/officeDocument/2006/relationships/image" Target="../media/image53.jpeg"/><Relationship Id="rId3" Type="http://schemas.openxmlformats.org/officeDocument/2006/relationships/tags" Target="../tags/tag216.xml"/><Relationship Id="rId21" Type="http://schemas.openxmlformats.org/officeDocument/2006/relationships/image" Target="../media/image48.jpeg"/><Relationship Id="rId7" Type="http://schemas.openxmlformats.org/officeDocument/2006/relationships/tags" Target="../tags/tag220.xml"/><Relationship Id="rId12" Type="http://schemas.openxmlformats.org/officeDocument/2006/relationships/tags" Target="../tags/tag225.xml"/><Relationship Id="rId17" Type="http://schemas.openxmlformats.org/officeDocument/2006/relationships/tags" Target="../tags/tag230.xml"/><Relationship Id="rId25" Type="http://schemas.openxmlformats.org/officeDocument/2006/relationships/image" Target="../media/image52.jpeg"/><Relationship Id="rId2" Type="http://schemas.openxmlformats.org/officeDocument/2006/relationships/tags" Target="../tags/tag215.xml"/><Relationship Id="rId16" Type="http://schemas.openxmlformats.org/officeDocument/2006/relationships/tags" Target="../tags/tag229.xml"/><Relationship Id="rId20" Type="http://schemas.openxmlformats.org/officeDocument/2006/relationships/notesSlide" Target="../notesSlides/notesSlide6.xml"/><Relationship Id="rId1" Type="http://schemas.openxmlformats.org/officeDocument/2006/relationships/tags" Target="../tags/tag214.xml"/><Relationship Id="rId6" Type="http://schemas.openxmlformats.org/officeDocument/2006/relationships/tags" Target="../tags/tag219.xml"/><Relationship Id="rId11" Type="http://schemas.openxmlformats.org/officeDocument/2006/relationships/tags" Target="../tags/tag224.xml"/><Relationship Id="rId24" Type="http://schemas.openxmlformats.org/officeDocument/2006/relationships/image" Target="../media/image51.jpeg"/><Relationship Id="rId5" Type="http://schemas.openxmlformats.org/officeDocument/2006/relationships/tags" Target="../tags/tag218.xml"/><Relationship Id="rId15" Type="http://schemas.openxmlformats.org/officeDocument/2006/relationships/tags" Target="../tags/tag228.xml"/><Relationship Id="rId23" Type="http://schemas.openxmlformats.org/officeDocument/2006/relationships/image" Target="../media/image50.jpeg"/><Relationship Id="rId10" Type="http://schemas.openxmlformats.org/officeDocument/2006/relationships/tags" Target="../tags/tag223.xml"/><Relationship Id="rId19" Type="http://schemas.openxmlformats.org/officeDocument/2006/relationships/slideLayout" Target="../slideLayouts/slideLayout12.xml"/><Relationship Id="rId4" Type="http://schemas.openxmlformats.org/officeDocument/2006/relationships/tags" Target="../tags/tag217.xml"/><Relationship Id="rId9" Type="http://schemas.openxmlformats.org/officeDocument/2006/relationships/tags" Target="../tags/tag222.xml"/><Relationship Id="rId14" Type="http://schemas.openxmlformats.org/officeDocument/2006/relationships/tags" Target="../tags/tag227.xml"/><Relationship Id="rId22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34.xml"/><Relationship Id="rId1" Type="http://schemas.openxmlformats.org/officeDocument/2006/relationships/tags" Target="../tags/tag2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9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7.xml"/><Relationship Id="rId7" Type="http://schemas.openxmlformats.org/officeDocument/2006/relationships/image" Target="../media/image4.jpe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4.xml"/><Relationship Id="rId4" Type="http://schemas.openxmlformats.org/officeDocument/2006/relationships/tags" Target="../tags/tag2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tags" Target="../tags/tag37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12" Type="http://schemas.openxmlformats.org/officeDocument/2006/relationships/tags" Target="../tags/tag36.xml"/><Relationship Id="rId2" Type="http://schemas.openxmlformats.org/officeDocument/2006/relationships/tags" Target="../tags/tag26.xml"/><Relationship Id="rId16" Type="http://schemas.openxmlformats.org/officeDocument/2006/relationships/image" Target="../media/image6.jpeg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tags" Target="../tags/tag35.xml"/><Relationship Id="rId5" Type="http://schemas.openxmlformats.org/officeDocument/2006/relationships/tags" Target="../tags/tag29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4.xml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tags" Target="../tags/tag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98742" y="2492886"/>
            <a:ext cx="6480720" cy="9709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zh-CN" sz="4400" b="1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种群和群落</a:t>
            </a:r>
            <a:endParaRPr lang="zh-CN" sz="4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23267" y="1302743"/>
            <a:ext cx="7020780" cy="60388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>
              <a:lnSpc>
                <a:spcPts val="4000"/>
              </a:lnSpc>
              <a:buFont typeface="Wingdings" panose="05000000000000000000" pitchFamily="2" charset="2"/>
            </a:pPr>
            <a:r>
              <a:rPr lang="zh-CN" altLang="en-US" sz="2100" b="1">
                <a:latin typeface="微软雅黑" panose="020B0503020204020204" charset="-122"/>
                <a:ea typeface="微软雅黑" panose="020B0503020204020204" charset="-122"/>
                <a:cs typeface="阿里巴巴普惠体 R" panose="00020600040101010101" pitchFamily="18" charset="-122"/>
                <a:sym typeface="华文楷体" panose="02010600040101010101" charset="-122"/>
              </a:rPr>
              <a:t>性别比例指种群中</a:t>
            </a:r>
            <a:r>
              <a:rPr lang="zh-CN" altLang="en-US" sz="21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阿里巴巴普惠体 R" panose="00020600040101010101" pitchFamily="18" charset="-122"/>
                <a:sym typeface="华文楷体" panose="02010600040101010101" charset="-122"/>
              </a:rPr>
              <a:t>雌雄个体数目的比例</a:t>
            </a:r>
            <a:r>
              <a:rPr lang="zh-CN" altLang="en-US" sz="2100" b="1">
                <a:latin typeface="微软雅黑" panose="020B0503020204020204" charset="-122"/>
                <a:ea typeface="微软雅黑" panose="020B0503020204020204" charset="-122"/>
                <a:cs typeface="阿里巴巴普惠体 R" panose="00020600040101010101" pitchFamily="18" charset="-122"/>
                <a:sym typeface="华文楷体" panose="02010600040101010101" charset="-122"/>
              </a:rPr>
              <a:t>。</a:t>
            </a:r>
          </a:p>
        </p:txBody>
      </p:sp>
      <p:pic>
        <p:nvPicPr>
          <p:cNvPr id="5" name="图片 61446" descr="zq011"/>
          <p:cNvPicPr/>
          <p:nvPr>
            <p:custDataLst>
              <p:tags r:id="rId2"/>
            </p:custDataLst>
          </p:nvPr>
        </p:nvPicPr>
        <p:blipFill>
          <a:blip r:embed="rId12"/>
          <a:srcRect l="14781" r="11205"/>
          <a:stretch>
            <a:fillRect/>
          </a:stretch>
        </p:blipFill>
        <p:spPr>
          <a:xfrm>
            <a:off x="539750" y="1917065"/>
            <a:ext cx="2051050" cy="1574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6" r="22836"/>
          <a:stretch>
            <a:fillRect/>
          </a:stretch>
        </p:blipFill>
        <p:spPr bwMode="auto">
          <a:xfrm>
            <a:off x="3420110" y="1917065"/>
            <a:ext cx="1985645" cy="1615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 descr="2017051108261816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rcRect l="20871" r="12174"/>
          <a:stretch>
            <a:fillRect/>
          </a:stretch>
        </p:blipFill>
        <p:spPr>
          <a:xfrm>
            <a:off x="6443980" y="1906905"/>
            <a:ext cx="2096135" cy="1574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65150" y="3548380"/>
            <a:ext cx="21253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黑体" panose="02010609060101010101" charset="-122"/>
              </a:rPr>
              <a:t>雌雄相当型</a:t>
            </a:r>
            <a:endParaRPr lang="en-US" altLang="zh-CN" sz="2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黑体" panose="02010609060101010101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黑体" panose="02010609060101010101" charset="-122"/>
              </a:rPr>
              <a:t>多见于高等动物</a:t>
            </a: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3037840" y="3548380"/>
            <a:ext cx="27882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黑体" panose="02010609060101010101" charset="-122"/>
              </a:rPr>
              <a:t>雌多雄少型</a:t>
            </a:r>
            <a:endParaRPr lang="en-US" altLang="zh-CN" sz="2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黑体" panose="02010609060101010101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黑体" panose="02010609060101010101" charset="-122"/>
              </a:rPr>
              <a:t>多见于人工控制的种群</a:t>
            </a:r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5940425" y="3548380"/>
            <a:ext cx="31165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黑体" panose="02010609060101010101" charset="-122"/>
              </a:rPr>
              <a:t>雌少雄多型</a:t>
            </a:r>
            <a:endParaRPr lang="en-US" altLang="zh-CN" sz="2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黑体" panose="02010609060101010101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黑体" panose="02010609060101010101" charset="-122"/>
              </a:rPr>
              <a:t>多见于营社会生活的昆虫</a:t>
            </a: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9115" y="4437380"/>
            <a:ext cx="2929890" cy="2112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107315" y="836930"/>
            <a:ext cx="4572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5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）性别比例</a:t>
            </a: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107315" y="44450"/>
            <a:ext cx="4572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一、种群的数量特征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4812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126959" y="3213000"/>
            <a:ext cx="1242000" cy="432000"/>
          </a:xfrm>
          <a:prstGeom prst="roundRect">
            <a:avLst>
              <a:gd name="adj" fmla="val 21903"/>
            </a:avLst>
          </a:prstGeom>
          <a:solidFill>
            <a:schemeClr val="accent5">
              <a:lumMod val="60000"/>
              <a:lumOff val="40000"/>
            </a:schemeClr>
          </a:solidFill>
          <a:ln w="9525" algn="ctr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54000" tIns="0" rIns="54000" anchor="ctr" anchorCtr="1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950"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+mn-ea"/>
              </a:rPr>
              <a:t>种群密度</a:t>
            </a:r>
          </a:p>
        </p:txBody>
      </p:sp>
      <p:sp>
        <p:nvSpPr>
          <p:cNvPr id="31" name="文本框 4813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26959" y="2336917"/>
            <a:ext cx="1242000" cy="432000"/>
          </a:xfrm>
          <a:prstGeom prst="roundRect">
            <a:avLst>
              <a:gd name="adj" fmla="val 26909"/>
            </a:avLst>
          </a:prstGeom>
          <a:solidFill>
            <a:schemeClr val="accent5">
              <a:lumMod val="60000"/>
              <a:lumOff val="40000"/>
            </a:schemeClr>
          </a:solidFill>
          <a:ln w="9525" algn="ctr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54000" tIns="0" rIns="54000" anchor="ctr" anchorCtr="1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950"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+mn-ea"/>
              </a:rPr>
              <a:t>调查方法</a:t>
            </a:r>
          </a:p>
        </p:txBody>
      </p:sp>
      <p:sp>
        <p:nvSpPr>
          <p:cNvPr id="32" name="文本框 4813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203705" y="1412574"/>
            <a:ext cx="1512000" cy="432000"/>
          </a:xfrm>
          <a:prstGeom prst="roundRect">
            <a:avLst>
              <a:gd name="adj" fmla="val 37380"/>
            </a:avLst>
          </a:prstGeom>
          <a:solidFill>
            <a:schemeClr val="accent5">
              <a:lumMod val="60000"/>
              <a:lumOff val="40000"/>
            </a:schemeClr>
          </a:solidFill>
          <a:ln w="9525" algn="ctr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54000" tIns="0" rIns="54000" anchor="ctr" anchorCtr="1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950">
                <a:latin typeface="苹方 常规" panose="020B0300000000000000" pitchFamily="34" charset="-122"/>
                <a:ea typeface="苹方 常规" panose="020B0300000000000000" pitchFamily="34" charset="-122"/>
                <a:cs typeface="阿里巴巴普惠体 R" panose="00020600040101010101" pitchFamily="18" charset="-122"/>
                <a:sym typeface="+mn-ea"/>
              </a:rPr>
              <a:t>标记重捕法</a:t>
            </a:r>
          </a:p>
        </p:txBody>
      </p:sp>
      <p:sp>
        <p:nvSpPr>
          <p:cNvPr id="33" name="文本框 4813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022194" y="1412574"/>
            <a:ext cx="1080000" cy="432000"/>
          </a:xfrm>
          <a:prstGeom prst="roundRect">
            <a:avLst>
              <a:gd name="adj" fmla="val 34992"/>
            </a:avLst>
          </a:prstGeom>
          <a:solidFill>
            <a:schemeClr val="accent5">
              <a:lumMod val="60000"/>
              <a:lumOff val="40000"/>
            </a:schemeClr>
          </a:solidFill>
          <a:ln w="9525" algn="ctr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54000" tIns="0" rIns="54000" anchor="ctr" anchorCtr="1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950">
                <a:latin typeface="苹方 常规" panose="020B0300000000000000" pitchFamily="34" charset="-122"/>
                <a:ea typeface="苹方 常规" panose="020B0300000000000000" pitchFamily="34" charset="-122"/>
                <a:cs typeface="阿里巴巴普惠体 R" panose="00020600040101010101" pitchFamily="18" charset="-122"/>
                <a:sym typeface="+mn-ea"/>
              </a:rPr>
              <a:t>样方法</a:t>
            </a:r>
          </a:p>
        </p:txBody>
      </p:sp>
      <p:cxnSp>
        <p:nvCxnSpPr>
          <p:cNvPr id="35" name="直接箭头连接符 34"/>
          <p:cNvCxnSpPr>
            <a:stCxn id="30" idx="0"/>
            <a:endCxn id="31" idx="2"/>
          </p:cNvCxnSpPr>
          <p:nvPr>
            <p:custDataLst>
              <p:tags r:id="rId5"/>
            </p:custDataLst>
          </p:nvPr>
        </p:nvCxnSpPr>
        <p:spPr>
          <a:xfrm flipH="1" flipV="1">
            <a:off x="4747959" y="2768917"/>
            <a:ext cx="0" cy="4440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>
            <a:stCxn id="31" idx="0"/>
            <a:endCxn id="33" idx="2"/>
          </p:cNvCxnSpPr>
          <p:nvPr>
            <p:custDataLst>
              <p:tags r:id="rId6"/>
            </p:custDataLst>
          </p:nvPr>
        </p:nvCxnSpPr>
        <p:spPr>
          <a:xfrm flipH="1" flipV="1">
            <a:off x="3562414" y="1844792"/>
            <a:ext cx="1185545" cy="492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>
            <a:stCxn id="31" idx="0"/>
            <a:endCxn id="32" idx="2"/>
          </p:cNvCxnSpPr>
          <p:nvPr>
            <p:custDataLst>
              <p:tags r:id="rId7"/>
            </p:custDataLst>
          </p:nvPr>
        </p:nvCxnSpPr>
        <p:spPr>
          <a:xfrm flipV="1">
            <a:off x="4747959" y="1844792"/>
            <a:ext cx="1212215" cy="492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文本框 48130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151187" y="2908740"/>
            <a:ext cx="459000" cy="105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54000" tIns="0" rIns="54000" anchor="ctr" anchorCtr="1">
            <a:noAutofit/>
          </a:bodyPr>
          <a:lstStyle/>
          <a:p>
            <a:pPr algn="ctr"/>
            <a:r>
              <a:rPr lang="zh-CN" altLang="en-US" sz="1950"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+mn-ea"/>
              </a:rPr>
              <a:t>出生率</a:t>
            </a:r>
          </a:p>
        </p:txBody>
      </p:sp>
      <p:sp>
        <p:nvSpPr>
          <p:cNvPr id="43" name="文本框 4813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69573" y="2908740"/>
            <a:ext cx="459000" cy="105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54000" tIns="0" rIns="54000" anchor="ctr" anchorCtr="1">
            <a:noAutofit/>
          </a:bodyPr>
          <a:lstStyle/>
          <a:p>
            <a:pPr algn="ctr"/>
            <a:r>
              <a:rPr lang="zh-CN" altLang="en-US" sz="1950"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+mn-ea"/>
              </a:rPr>
              <a:t>死亡率</a:t>
            </a:r>
          </a:p>
        </p:txBody>
      </p:sp>
      <p:cxnSp>
        <p:nvCxnSpPr>
          <p:cNvPr id="45" name="连接符: 肘形 44"/>
          <p:cNvCxnSpPr>
            <a:stCxn id="42" idx="0"/>
            <a:endCxn id="43" idx="0"/>
          </p:cNvCxnSpPr>
          <p:nvPr>
            <p:custDataLst>
              <p:tags r:id="rId10"/>
            </p:custDataLst>
          </p:nvPr>
        </p:nvCxnSpPr>
        <p:spPr>
          <a:xfrm rot="5400000" flipH="1" flipV="1">
            <a:off x="1739880" y="2549547"/>
            <a:ext cx="9525" cy="718386"/>
          </a:xfrm>
          <a:prstGeom prst="bentConnector3">
            <a:avLst>
              <a:gd name="adj1" fmla="val 180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直接连接符 71"/>
          <p:cNvCxnSpPr/>
          <p:nvPr>
            <p:custDataLst>
              <p:tags r:id="rId11"/>
            </p:custDataLst>
          </p:nvPr>
        </p:nvCxnSpPr>
        <p:spPr>
          <a:xfrm flipH="1" flipV="1">
            <a:off x="1744643" y="2541856"/>
            <a:ext cx="0" cy="216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连接符: 肘形 73"/>
          <p:cNvCxnSpPr>
            <a:endCxn id="30" idx="1"/>
          </p:cNvCxnSpPr>
          <p:nvPr>
            <p:custDataLst>
              <p:tags r:id="rId12"/>
            </p:custDataLst>
          </p:nvPr>
        </p:nvCxnSpPr>
        <p:spPr>
          <a:xfrm>
            <a:off x="1744643" y="2541856"/>
            <a:ext cx="2382317" cy="887144"/>
          </a:xfrm>
          <a:prstGeom prst="bentConnector3">
            <a:avLst>
              <a:gd name="adj1" fmla="val 34213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矩形 48139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769771" y="2985428"/>
            <a:ext cx="1111792" cy="432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zh-CN" altLang="en-US" sz="1650">
                <a:latin typeface="庞门正道粗书体6.0" panose="02010600030101010101" pitchFamily="2" charset="-122"/>
                <a:ea typeface="庞门正道粗书体6.0" panose="02010600030101010101" pitchFamily="2" charset="-122"/>
                <a:cs typeface="Arial" panose="020B0604020202020204"/>
              </a:rPr>
              <a:t>直接决定</a:t>
            </a:r>
          </a:p>
        </p:txBody>
      </p:sp>
      <p:sp>
        <p:nvSpPr>
          <p:cNvPr id="77" name="文本框 48138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815429" y="3219240"/>
            <a:ext cx="1723888" cy="432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54000" tIns="0" rIns="54000" anchor="ctr" anchorCtr="1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950"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+mn-ea"/>
              </a:rPr>
              <a:t>迁入率迁出率</a:t>
            </a:r>
          </a:p>
        </p:txBody>
      </p:sp>
      <p:cxnSp>
        <p:nvCxnSpPr>
          <p:cNvPr id="79" name="直接箭头连接符 78"/>
          <p:cNvCxnSpPr>
            <a:stCxn id="77" idx="1"/>
            <a:endCxn id="30" idx="3"/>
          </p:cNvCxnSpPr>
          <p:nvPr>
            <p:custDataLst>
              <p:tags r:id="rId15"/>
            </p:custDataLst>
          </p:nvPr>
        </p:nvCxnSpPr>
        <p:spPr>
          <a:xfrm flipH="1" flipV="1">
            <a:off x="5368959" y="3429000"/>
            <a:ext cx="14464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矩形 48139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739963" y="2984918"/>
            <a:ext cx="1111792" cy="432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zh-CN" altLang="en-US" sz="1650">
                <a:latin typeface="庞门正道粗书体6.0" panose="02010600030101010101" pitchFamily="2" charset="-122"/>
                <a:ea typeface="庞门正道粗书体6.0" panose="02010600030101010101" pitchFamily="2" charset="-122"/>
                <a:cs typeface="Arial" panose="020B0604020202020204"/>
              </a:rPr>
              <a:t>直接决定</a:t>
            </a:r>
          </a:p>
        </p:txBody>
      </p:sp>
      <p:sp>
        <p:nvSpPr>
          <p:cNvPr id="81" name="文本框 48132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612563" y="4560166"/>
            <a:ext cx="1269000" cy="405000"/>
          </a:xfrm>
          <a:prstGeom prst="roundRect">
            <a:avLst>
              <a:gd name="adj" fmla="val 36900"/>
            </a:avLst>
          </a:prstGeom>
          <a:solidFill>
            <a:schemeClr val="accent5">
              <a:lumMod val="60000"/>
              <a:lumOff val="40000"/>
            </a:schemeClr>
          </a:solidFill>
          <a:ln w="9525" algn="ctr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54000" tIns="0" rIns="54000" anchor="ctr" anchorCtr="1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950"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+mn-ea"/>
              </a:rPr>
              <a:t>年龄结构</a:t>
            </a:r>
          </a:p>
        </p:txBody>
      </p:sp>
      <p:cxnSp>
        <p:nvCxnSpPr>
          <p:cNvPr id="83" name="直接箭头连接符 82"/>
          <p:cNvCxnSpPr>
            <a:stCxn id="81" idx="1"/>
            <a:endCxn id="42" idx="2"/>
          </p:cNvCxnSpPr>
          <p:nvPr>
            <p:custDataLst>
              <p:tags r:id="rId18"/>
            </p:custDataLst>
          </p:nvPr>
        </p:nvCxnSpPr>
        <p:spPr>
          <a:xfrm flipH="1" flipV="1">
            <a:off x="1380687" y="3961740"/>
            <a:ext cx="1231876" cy="8009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直接箭头连接符 84"/>
          <p:cNvCxnSpPr>
            <a:stCxn id="81" idx="1"/>
            <a:endCxn id="43" idx="2"/>
          </p:cNvCxnSpPr>
          <p:nvPr>
            <p:custDataLst>
              <p:tags r:id="rId19"/>
            </p:custDataLst>
          </p:nvPr>
        </p:nvCxnSpPr>
        <p:spPr>
          <a:xfrm flipH="1" flipV="1">
            <a:off x="2099073" y="3961740"/>
            <a:ext cx="513490" cy="8009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矩形 48139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328573" y="4015853"/>
            <a:ext cx="624440" cy="38269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zh-CN" altLang="en-US" sz="1650">
                <a:latin typeface="庞门正道粗书体6.0" panose="02010600030101010101" pitchFamily="2" charset="-122"/>
                <a:ea typeface="庞门正道粗书体6.0" panose="02010600030101010101" pitchFamily="2" charset="-122"/>
                <a:cs typeface="Arial" panose="020B0604020202020204"/>
              </a:rPr>
              <a:t>影响</a:t>
            </a:r>
          </a:p>
        </p:txBody>
      </p:sp>
      <p:cxnSp>
        <p:nvCxnSpPr>
          <p:cNvPr id="90" name="直接箭头连接符 89"/>
          <p:cNvCxnSpPr>
            <a:stCxn id="81" idx="0"/>
            <a:endCxn id="30" idx="2"/>
          </p:cNvCxnSpPr>
          <p:nvPr>
            <p:custDataLst>
              <p:tags r:id="rId21"/>
            </p:custDataLst>
          </p:nvPr>
        </p:nvCxnSpPr>
        <p:spPr>
          <a:xfrm flipV="1">
            <a:off x="3247063" y="3645000"/>
            <a:ext cx="1500896" cy="915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1" name="文本框 48134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115611" y="3817238"/>
            <a:ext cx="986184" cy="38269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zh-CN" altLang="en-US" sz="1650">
                <a:latin typeface="庞门正道粗书体6.0" panose="02010600030101010101" pitchFamily="2" charset="-122"/>
                <a:ea typeface="庞门正道粗书体6.0" panose="02010600030101010101" pitchFamily="2" charset="-122"/>
                <a:cs typeface="Arial" panose="020B0604020202020204"/>
              </a:rPr>
              <a:t>预测变化方向</a:t>
            </a:r>
          </a:p>
        </p:txBody>
      </p:sp>
      <p:sp>
        <p:nvSpPr>
          <p:cNvPr id="92" name="文本框 48131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739963" y="4560166"/>
            <a:ext cx="1269000" cy="405000"/>
          </a:xfrm>
          <a:prstGeom prst="roundRect">
            <a:avLst>
              <a:gd name="adj" fmla="val 22448"/>
            </a:avLst>
          </a:prstGeom>
          <a:solidFill>
            <a:schemeClr val="accent5">
              <a:lumMod val="60000"/>
              <a:lumOff val="40000"/>
            </a:schemeClr>
          </a:solidFill>
          <a:ln w="9525" algn="ctr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54000" tIns="0" rIns="54000" anchor="ctr" anchorCtr="1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950"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+mn-ea"/>
              </a:rPr>
              <a:t>性别比例</a:t>
            </a:r>
          </a:p>
        </p:txBody>
      </p:sp>
      <p:cxnSp>
        <p:nvCxnSpPr>
          <p:cNvPr id="94" name="连接符: 肘形 93"/>
          <p:cNvCxnSpPr>
            <a:stCxn id="92" idx="2"/>
            <a:endCxn id="42" idx="2"/>
          </p:cNvCxnSpPr>
          <p:nvPr>
            <p:custDataLst>
              <p:tags r:id="rId24"/>
            </p:custDataLst>
          </p:nvPr>
        </p:nvCxnSpPr>
        <p:spPr>
          <a:xfrm rot="5400000" flipH="1">
            <a:off x="3375862" y="1966565"/>
            <a:ext cx="1003426" cy="4993776"/>
          </a:xfrm>
          <a:prstGeom prst="bentConnector3">
            <a:avLst>
              <a:gd name="adj1" fmla="val -41338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直接箭头连接符 97"/>
          <p:cNvCxnSpPr>
            <a:stCxn id="92" idx="0"/>
            <a:endCxn id="30" idx="2"/>
          </p:cNvCxnSpPr>
          <p:nvPr>
            <p:custDataLst>
              <p:tags r:id="rId25"/>
            </p:custDataLst>
          </p:nvPr>
        </p:nvCxnSpPr>
        <p:spPr>
          <a:xfrm flipH="1" flipV="1">
            <a:off x="4747959" y="3645000"/>
            <a:ext cx="1626504" cy="915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9" name="文本框 48136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5540671" y="3795920"/>
            <a:ext cx="1416369" cy="42090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zh-CN" altLang="en-US" sz="1650">
                <a:latin typeface="庞门正道粗书体6.0" panose="02010600030101010101" pitchFamily="2" charset="-122"/>
                <a:ea typeface="庞门正道粗书体6.0" panose="02010600030101010101" pitchFamily="2" charset="-122"/>
                <a:cs typeface="Arial" panose="020B0604020202020204"/>
              </a:rPr>
              <a:t>间接影响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bldLvl="0" animBg="1"/>
      <p:bldP spid="32" grpId="0" bldLvl="0" animBg="1"/>
      <p:bldP spid="33" grpId="0" bldLvl="0" animBg="1"/>
      <p:bldP spid="42" grpId="0" bldLvl="0" animBg="1"/>
      <p:bldP spid="43" grpId="0" bldLvl="0" animBg="1"/>
      <p:bldP spid="76" grpId="0"/>
      <p:bldP spid="77" grpId="0" bldLvl="0" animBg="1"/>
      <p:bldP spid="80" grpId="0"/>
      <p:bldP spid="81" grpId="0" bldLvl="0" animBg="1"/>
      <p:bldP spid="88" grpId="0"/>
      <p:bldP spid="91" grpId="0"/>
      <p:bldP spid="92" grpId="0" bldLvl="0" animBg="1"/>
      <p:bldP spid="9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9E2C81-6689-4D83-BE93-A45436E178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B791835-4C18-426B-82C3-2702516D69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323850" y="476885"/>
            <a:ext cx="8373745" cy="66802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zh-CN" altLang="en-US" sz="2665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种群数量变化符合数学公式</a:t>
            </a:r>
            <a:r>
              <a:rPr lang="en-US" altLang="zh-CN" sz="2665" b="1" i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</a:t>
            </a:r>
            <a:r>
              <a:rPr lang="en-US" altLang="zh-CN" sz="2665" b="1" i="1" baseline="-25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lang="en-US" altLang="zh-CN" sz="2665" b="1" i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=N</a:t>
            </a:r>
            <a:r>
              <a:rPr lang="en-US" altLang="zh-CN" sz="2665" b="1" baseline="-25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lang="en-US" altLang="zh-CN" sz="2665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×</a:t>
            </a:r>
            <a:r>
              <a:rPr lang="el-GR" altLang="zh-CN" sz="2665" b="1" i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λ</a:t>
            </a:r>
            <a:r>
              <a:rPr lang="en-US" altLang="zh-CN" sz="2665" b="1" i="1" baseline="30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lang="en-US" altLang="zh-CN" sz="2665" b="1" i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665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，种群增长曲线不一定是“</a:t>
            </a:r>
            <a:r>
              <a:rPr lang="en-US" altLang="zh-CN" sz="2665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J</a:t>
            </a:r>
            <a:r>
              <a:rPr lang="zh-CN" altLang="en-US" sz="2665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”形。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" y="1341755"/>
            <a:ext cx="6304915" cy="51085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9"/>
          <p:cNvSpPr/>
          <p:nvPr>
            <p:custDataLst>
              <p:tags r:id="rId1"/>
            </p:custDataLst>
          </p:nvPr>
        </p:nvSpPr>
        <p:spPr>
          <a:xfrm>
            <a:off x="539750" y="4572806"/>
            <a:ext cx="3137535" cy="5708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</a:defRPr>
            </a:lvl1pPr>
            <a:lvl2pPr marL="463550" indent="-63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</a:defRPr>
            </a:lvl2pPr>
            <a:lvl3pPr marL="929005" indent="-1460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</a:defRPr>
            </a:lvl3pPr>
            <a:lvl4pPr marL="1392555" indent="-209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</a:defRPr>
            </a:lvl4pPr>
            <a:lvl5pPr marL="1857375" indent="-285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</a:defRPr>
            </a:lvl5pPr>
          </a:lstStyle>
          <a:p>
            <a:pPr>
              <a:lnSpc>
                <a:spcPct val="130000"/>
              </a:lnSpc>
              <a:buFont typeface="Wingdings" panose="05000000000000000000" pitchFamily="2" charset="2"/>
            </a:pPr>
            <a:r>
              <a:rPr lang="zh-CN" altLang="zh-CN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charset="0"/>
              </a:rPr>
              <a:t>环境容纳量（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charset="0"/>
              </a:rPr>
              <a:t>K</a:t>
            </a:r>
            <a:r>
              <a:rPr lang="zh-CN" altLang="zh-CN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charset="0"/>
              </a:rPr>
              <a:t>值）：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467217" y="5233134"/>
            <a:ext cx="8131093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1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一定环境条件所能</a:t>
            </a:r>
            <a:r>
              <a:rPr lang="zh-CN" altLang="en-US" sz="21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维持</a:t>
            </a:r>
            <a:r>
              <a:rPr lang="zh-CN" altLang="en-US" sz="21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的种群最大数量称为环境容纳量，又称</a:t>
            </a:r>
            <a:r>
              <a:rPr lang="en-US" altLang="zh-CN" sz="21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sz="21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值。</a:t>
            </a:r>
          </a:p>
        </p:txBody>
      </p:sp>
      <p:sp>
        <p:nvSpPr>
          <p:cNvPr id="7" name="单圆角矩形 9"/>
          <p:cNvSpPr/>
          <p:nvPr>
            <p:custDataLst>
              <p:tags r:id="rId3"/>
            </p:custDataLst>
          </p:nvPr>
        </p:nvSpPr>
        <p:spPr>
          <a:xfrm>
            <a:off x="2247377" y="1766479"/>
            <a:ext cx="662940" cy="272415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pic>
        <p:nvPicPr>
          <p:cNvPr id="8" name="图片 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060" y="981075"/>
            <a:ext cx="4133850" cy="365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251664" y="476967"/>
            <a:ext cx="384932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kumimoji="1"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、种群的“</a:t>
            </a:r>
            <a:r>
              <a:rPr kumimoji="1"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</a:t>
            </a:r>
            <a:r>
              <a:rPr kumimoji="1"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”形增长</a:t>
            </a:r>
          </a:p>
        </p:txBody>
      </p:sp>
      <p:sp>
        <p:nvSpPr>
          <p:cNvPr id="9" name="文本框 5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427855" y="1412875"/>
            <a:ext cx="4834890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特点：①增长速率先增大后减小，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   </a:t>
            </a:r>
          </a:p>
          <a:p>
            <a:pPr algn="just" ea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              </a:t>
            </a:r>
            <a:r>
              <a:rPr 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在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K/2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时达到最大。</a:t>
            </a:r>
          </a:p>
          <a:p>
            <a:pPr algn="just" ea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          </a:t>
            </a:r>
            <a:r>
              <a:rPr lang="zh-CN" altLang="en-US" sz="2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②增长率逐渐减小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bldLvl="0" animBg="1"/>
      <p:bldP spid="9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895" y="1052830"/>
            <a:ext cx="7714615" cy="474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59485" y="1124585"/>
            <a:ext cx="7225030" cy="49282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251460" y="260985"/>
            <a:ext cx="880999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下图中</a:t>
            </a:r>
            <a:r>
              <a:rPr 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</a:t>
            </a:r>
            <a:r>
              <a:rPr 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</a:t>
            </a:r>
            <a:r>
              <a:rPr 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为某群落中的两个动物种群，曲线表示</a:t>
            </a:r>
            <a:r>
              <a:rPr 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δ</a:t>
            </a:r>
            <a:r>
              <a:rPr 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δ=</a:t>
            </a:r>
            <a:r>
              <a:rPr 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出生率</a:t>
            </a:r>
            <a:r>
              <a:rPr 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/</a:t>
            </a:r>
            <a:r>
              <a:rPr 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死亡率）随时间的变化，不考虑迁入迁出。下列叙述正确的是（　　）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00003" name="图片 100003" descr="@@@653e253cbd1e42b9846e495935fa2e4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42010" y="2061210"/>
            <a:ext cx="4150995" cy="22326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11505" y="4364990"/>
            <a:ext cx="5080000" cy="23069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</a:t>
            </a:r>
            <a:r>
              <a:rPr 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．</a:t>
            </a:r>
            <a:r>
              <a:rPr 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</a:t>
            </a:r>
            <a:r>
              <a:rPr lang="en-US" sz="2400" b="1" baseline="-25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r>
              <a:rPr 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时刻</a:t>
            </a:r>
            <a:r>
              <a:rPr 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</a:t>
            </a:r>
            <a:r>
              <a:rPr 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</a:t>
            </a:r>
            <a:r>
              <a:rPr 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的种群密度相同</a:t>
            </a:r>
            <a:endParaRPr lang="en-US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．</a:t>
            </a:r>
            <a:r>
              <a:rPr 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0→t</a:t>
            </a:r>
            <a:r>
              <a:rPr lang="en-US" sz="2400" b="1" baseline="-25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</a:t>
            </a:r>
            <a:r>
              <a:rPr 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</a:t>
            </a:r>
            <a:r>
              <a:rPr 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种群呈</a:t>
            </a:r>
            <a:r>
              <a:rPr 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“S”</a:t>
            </a:r>
            <a:r>
              <a:rPr 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形曲线增长</a:t>
            </a:r>
            <a:endParaRPr lang="en-US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C</a:t>
            </a:r>
            <a:r>
              <a:rPr 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．</a:t>
            </a:r>
            <a:r>
              <a:rPr 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</a:t>
            </a:r>
            <a:r>
              <a:rPr lang="en-US" sz="2400" b="1" baseline="-25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r>
              <a:rPr 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→t</a:t>
            </a:r>
            <a:r>
              <a:rPr lang="en-US" sz="2400" b="1" baseline="-25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</a:t>
            </a:r>
            <a:r>
              <a:rPr 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</a:t>
            </a:r>
            <a:r>
              <a:rPr 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种群密度先上升后下降</a:t>
            </a:r>
            <a:endParaRPr lang="en-US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D</a:t>
            </a:r>
            <a:r>
              <a:rPr 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．</a:t>
            </a:r>
            <a:r>
              <a:rPr 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</a:t>
            </a:r>
            <a:r>
              <a:rPr lang="en-US" sz="2400" b="1" baseline="-25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r>
              <a:rPr 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→t</a:t>
            </a:r>
            <a:r>
              <a:rPr lang="en-US" sz="2400" b="1" baseline="-25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</a:t>
            </a:r>
            <a:r>
              <a:rPr 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</a:t>
            </a:r>
            <a:r>
              <a:rPr 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</a:t>
            </a:r>
            <a:r>
              <a:rPr 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种群密度先上升后下降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3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95605" y="1196975"/>
          <a:ext cx="8571230" cy="5277485"/>
        </p:xfrm>
        <a:graphic>
          <a:graphicData uri="http://schemas.openxmlformats.org/drawingml/2006/table">
            <a:tbl>
              <a:tblPr/>
              <a:tblGrid>
                <a:gridCol w="767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30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3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81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“</a:t>
                      </a:r>
                      <a:r>
                        <a:rPr kumimoji="1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J”</a:t>
                      </a:r>
                      <a:r>
                        <a:rPr kumimoji="1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形增长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“</a:t>
                      </a:r>
                      <a:r>
                        <a:rPr kumimoji="1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S”</a:t>
                      </a:r>
                      <a:r>
                        <a:rPr kumimoji="1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形增长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45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产生条件</a:t>
                      </a:r>
                    </a:p>
                  </a:txBody>
                  <a:tcPr marL="68580" marR="68580" marT="34291" marB="3429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食物和空间条件充裕、气候适宜、没有天敌和其他竞争物种等</a:t>
                      </a:r>
                      <a:r>
                        <a:rPr kumimoji="1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理想条件</a:t>
                      </a:r>
                      <a:r>
                        <a:rPr kumimoji="1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。 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资源和空间有限、受气候变化影响、受其他生物制约。</a:t>
                      </a:r>
                      <a:r>
                        <a:rPr kumimoji="1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自然状态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176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增长特点</a:t>
                      </a:r>
                    </a:p>
                  </a:txBody>
                  <a:tcPr marL="68580" marR="68580" marT="34291" marB="3429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kumimoji="1" lang="zh-CN" altLang="en-US" sz="200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每个世代的种群数量以一定倍数增长，后一世代种群数量是前一世代种群数量的</a:t>
                      </a:r>
                      <a:r>
                        <a:rPr kumimoji="1" lang="en-US" altLang="zh-CN" sz="2000" i="1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λ</a:t>
                      </a:r>
                      <a:r>
                        <a:rPr kumimoji="1" lang="zh-CN" altLang="en-US" sz="200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倍，</a:t>
                      </a:r>
                      <a:r>
                        <a:rPr kumimoji="1" lang="zh-CN" altLang="en-US" sz="2000" b="1" dirty="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种群增长速率越来越快，增长率不变。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种群增长速率先逐渐增大，</a:t>
                      </a:r>
                      <a:r>
                        <a:rPr kumimoji="1" lang="en-US" altLang="zh-CN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K</a:t>
                      </a:r>
                      <a:r>
                        <a:rPr kumimoji="1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/2</a:t>
                      </a:r>
                      <a:r>
                        <a:rPr kumimoji="1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时增长最快，</a:t>
                      </a:r>
                      <a:r>
                        <a:rPr kumimoji="1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此后增长减缓，到</a:t>
                      </a:r>
                      <a:r>
                        <a:rPr kumimoji="1" lang="en-US" altLang="zh-CN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K</a:t>
                      </a:r>
                      <a:r>
                        <a:rPr kumimoji="1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值时停止增长，</a:t>
                      </a:r>
                      <a:r>
                        <a:rPr kumimoji="1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增长率逐渐减小。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9611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曲线图</a:t>
                      </a:r>
                    </a:p>
                  </a:txBody>
                  <a:tcPr marL="68580" marR="68580" marT="34291" marB="3429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8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联系</a:t>
                      </a:r>
                    </a:p>
                  </a:txBody>
                  <a:tcPr marL="68580" marR="68580" marT="34291" marB="3429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000" dirty="0">
                          <a:ln>
                            <a:noFill/>
                          </a:ln>
                          <a:effectLst/>
                          <a:latin typeface="华文楷体" panose="02010600040101010101" charset="-122"/>
                          <a:ea typeface="华文楷体" panose="02010600040101010101" charset="-122"/>
                          <a:sym typeface="+mn-ea"/>
                        </a:rPr>
                        <a:t>“</a:t>
                      </a:r>
                      <a:r>
                        <a:rPr lang="en-US" altLang="zh-CN" sz="2000" dirty="0">
                          <a:ln>
                            <a:noFill/>
                          </a:ln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S”</a:t>
                      </a:r>
                      <a:r>
                        <a:rPr lang="zh-CN" altLang="en-US" sz="2000" dirty="0">
                          <a:ln>
                            <a:noFill/>
                          </a:ln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形增长是“</a:t>
                      </a:r>
                      <a:r>
                        <a:rPr lang="en-US" altLang="zh-CN" sz="2000" dirty="0">
                          <a:ln>
                            <a:noFill/>
                          </a:ln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J”</a:t>
                      </a:r>
                      <a:r>
                        <a:rPr lang="zh-CN" altLang="en-US" sz="2000" dirty="0">
                          <a:ln>
                            <a:noFill/>
                          </a:ln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形增长在自然界环境阻力作用下发展的必然结果</a:t>
                      </a:r>
                      <a:endParaRPr kumimoji="1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34291" marB="342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621030"/>
            <a:ext cx="6293168" cy="51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fontAlgn="base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kumimoji="1"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kumimoji="1"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kumimoji="1"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种群的“J”形和“S”形增长比较</a:t>
            </a:r>
          </a:p>
        </p:txBody>
      </p:sp>
      <p:pic>
        <p:nvPicPr>
          <p:cNvPr id="221" name="image.tif" descr="C:\Users\Administrator\Desktop\图片13 额_副本.png图片13 额_副本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012021" y="4221639"/>
            <a:ext cx="1629728" cy="157019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829" y="4221639"/>
            <a:ext cx="1925479" cy="148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文本框 54"/>
          <p:cNvSpPr txBox="1"/>
          <p:nvPr>
            <p:custDataLst>
              <p:tags r:id="rId1"/>
            </p:custDataLst>
          </p:nvPr>
        </p:nvSpPr>
        <p:spPr>
          <a:xfrm>
            <a:off x="611505" y="5440045"/>
            <a:ext cx="8570595" cy="49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黑体" panose="02010609060101010101" charset="-122"/>
              </a:rPr>
              <a:t>环境阻力</a:t>
            </a:r>
            <a:r>
              <a:rPr lang="zh-CN" altLang="zh-CN" sz="2000" b="1">
                <a:latin typeface="微软雅黑" panose="020B0503020204020204" charset="-122"/>
                <a:ea typeface="微软雅黑" panose="020B0503020204020204" charset="-122"/>
                <a:sym typeface="黑体" panose="02010609060101010101" charset="-122"/>
              </a:rPr>
              <a:t>，按自然选择学说，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黑体" panose="02010609060101010101" charset="-122"/>
              </a:rPr>
              <a:t>就</a:t>
            </a:r>
            <a:r>
              <a:rPr lang="zh-CN" altLang="zh-CN" sz="2000" b="1">
                <a:latin typeface="微软雅黑" panose="020B0503020204020204" charset="-122"/>
                <a:ea typeface="微软雅黑" panose="020B0503020204020204" charset="-122"/>
                <a:sym typeface="黑体" panose="02010609060101010101" charset="-122"/>
              </a:rPr>
              <a:t>表示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黑体" panose="02010609060101010101" charset="-122"/>
              </a:rPr>
              <a:t>在</a:t>
            </a:r>
            <a:r>
              <a:rPr lang="zh-CN" altLang="zh-CN" sz="2000" b="1">
                <a:latin typeface="微软雅黑" panose="020B0503020204020204" charset="-122"/>
                <a:ea typeface="微软雅黑" panose="020B0503020204020204" charset="-122"/>
                <a:sym typeface="黑体" panose="02010609060101010101" charset="-122"/>
              </a:rPr>
              <a:t>生存斗争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黑体" panose="02010609060101010101" charset="-122"/>
              </a:rPr>
              <a:t>中</a:t>
            </a:r>
            <a:r>
              <a:rPr lang="zh-CN" altLang="zh-CN" sz="2000" b="1">
                <a:latin typeface="微软雅黑" panose="020B0503020204020204" charset="-122"/>
                <a:ea typeface="微软雅黑" panose="020B0503020204020204" charset="-122"/>
                <a:sym typeface="黑体" panose="02010609060101010101" charset="-122"/>
              </a:rPr>
              <a:t>被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黑体" panose="02010609060101010101" charset="-122"/>
              </a:rPr>
              <a:t>淘汰</a:t>
            </a:r>
            <a:r>
              <a:rPr lang="zh-CN" altLang="zh-CN" sz="2000" b="1">
                <a:latin typeface="微软雅黑" panose="020B0503020204020204" charset="-122"/>
                <a:ea typeface="微软雅黑" panose="020B0503020204020204" charset="-122"/>
                <a:sym typeface="黑体" panose="02010609060101010101" charset="-122"/>
              </a:rPr>
              <a:t>的个体数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黑体" panose="02010609060101010101" charset="-122"/>
              </a:rPr>
              <a:t>量</a:t>
            </a:r>
            <a:r>
              <a:rPr lang="zh-CN" altLang="zh-CN" sz="2000" b="1">
                <a:latin typeface="微软雅黑" panose="020B0503020204020204" charset="-122"/>
                <a:ea typeface="微软雅黑" panose="020B0503020204020204" charset="-122"/>
                <a:sym typeface="黑体" panose="02010609060101010101" charset="-122"/>
              </a:rPr>
              <a:t>。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633730" y="1377950"/>
            <a:ext cx="7261225" cy="3721801"/>
            <a:chOff x="-28" y="2912"/>
            <a:chExt cx="8457" cy="3972"/>
          </a:xfrm>
        </p:grpSpPr>
        <p:sp>
          <p:nvSpPr>
            <p:cNvPr id="58" name="任意多边形: 形状 57"/>
            <p:cNvSpPr/>
            <p:nvPr>
              <p:custDataLst>
                <p:tags r:id="rId3"/>
              </p:custDataLst>
            </p:nvPr>
          </p:nvSpPr>
          <p:spPr>
            <a:xfrm>
              <a:off x="951" y="4029"/>
              <a:ext cx="3471" cy="2306"/>
            </a:xfrm>
            <a:custGeom>
              <a:avLst/>
              <a:gdLst>
                <a:gd name="connsiteX0" fmla="*/ 0 w 2938462"/>
                <a:gd name="connsiteY0" fmla="*/ 1952625 h 1952625"/>
                <a:gd name="connsiteX1" fmla="*/ 647700 w 2938462"/>
                <a:gd name="connsiteY1" fmla="*/ 1600200 h 1952625"/>
                <a:gd name="connsiteX2" fmla="*/ 909637 w 2938462"/>
                <a:gd name="connsiteY2" fmla="*/ 1338263 h 1952625"/>
                <a:gd name="connsiteX3" fmla="*/ 1038225 w 2938462"/>
                <a:gd name="connsiteY3" fmla="*/ 1138238 h 1952625"/>
                <a:gd name="connsiteX4" fmla="*/ 1238250 w 2938462"/>
                <a:gd name="connsiteY4" fmla="*/ 681038 h 1952625"/>
                <a:gd name="connsiteX5" fmla="*/ 1362075 w 2938462"/>
                <a:gd name="connsiteY5" fmla="*/ 0 h 1952625"/>
                <a:gd name="connsiteX6" fmla="*/ 2938462 w 2938462"/>
                <a:gd name="connsiteY6" fmla="*/ 9525 h 1952625"/>
                <a:gd name="connsiteX7" fmla="*/ 2590800 w 2938462"/>
                <a:gd name="connsiteY7" fmla="*/ 80963 h 1952625"/>
                <a:gd name="connsiteX8" fmla="*/ 2324100 w 2938462"/>
                <a:gd name="connsiteY8" fmla="*/ 157163 h 1952625"/>
                <a:gd name="connsiteX9" fmla="*/ 2081212 w 2938462"/>
                <a:gd name="connsiteY9" fmla="*/ 295275 h 1952625"/>
                <a:gd name="connsiteX10" fmla="*/ 1828800 w 2938462"/>
                <a:gd name="connsiteY10" fmla="*/ 500063 h 1952625"/>
                <a:gd name="connsiteX11" fmla="*/ 1666875 w 2938462"/>
                <a:gd name="connsiteY11" fmla="*/ 714375 h 1952625"/>
                <a:gd name="connsiteX12" fmla="*/ 1504950 w 2938462"/>
                <a:gd name="connsiteY12" fmla="*/ 1009650 h 1952625"/>
                <a:gd name="connsiteX13" fmla="*/ 1319212 w 2938462"/>
                <a:gd name="connsiteY13" fmla="*/ 1304925 h 1952625"/>
                <a:gd name="connsiteX14" fmla="*/ 1166812 w 2938462"/>
                <a:gd name="connsiteY14" fmla="*/ 1533525 h 1952625"/>
                <a:gd name="connsiteX15" fmla="*/ 1009650 w 2938462"/>
                <a:gd name="connsiteY15" fmla="*/ 1685925 h 1952625"/>
                <a:gd name="connsiteX16" fmla="*/ 700087 w 2938462"/>
                <a:gd name="connsiteY16" fmla="*/ 1838325 h 1952625"/>
                <a:gd name="connsiteX17" fmla="*/ 495300 w 2938462"/>
                <a:gd name="connsiteY17" fmla="*/ 1905000 h 1952625"/>
                <a:gd name="connsiteX18" fmla="*/ 52387 w 2938462"/>
                <a:gd name="connsiteY18" fmla="*/ 1947863 h 195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38462" h="1952625">
                  <a:moveTo>
                    <a:pt x="0" y="1952625"/>
                  </a:moveTo>
                  <a:lnTo>
                    <a:pt x="647700" y="1600200"/>
                  </a:lnTo>
                  <a:cubicBezTo>
                    <a:pt x="723900" y="1504950"/>
                    <a:pt x="833437" y="1433513"/>
                    <a:pt x="909637" y="1338263"/>
                  </a:cubicBezTo>
                  <a:lnTo>
                    <a:pt x="1038225" y="1138238"/>
                  </a:lnTo>
                  <a:lnTo>
                    <a:pt x="1238250" y="681038"/>
                  </a:lnTo>
                  <a:lnTo>
                    <a:pt x="1362075" y="0"/>
                  </a:lnTo>
                  <a:lnTo>
                    <a:pt x="2938462" y="9525"/>
                  </a:lnTo>
                  <a:lnTo>
                    <a:pt x="2590800" y="80963"/>
                  </a:lnTo>
                  <a:lnTo>
                    <a:pt x="2324100" y="157163"/>
                  </a:lnTo>
                  <a:lnTo>
                    <a:pt x="2081212" y="295275"/>
                  </a:lnTo>
                  <a:lnTo>
                    <a:pt x="1828800" y="500063"/>
                  </a:lnTo>
                  <a:lnTo>
                    <a:pt x="1666875" y="714375"/>
                  </a:lnTo>
                  <a:lnTo>
                    <a:pt x="1504950" y="1009650"/>
                  </a:lnTo>
                  <a:lnTo>
                    <a:pt x="1319212" y="1304925"/>
                  </a:lnTo>
                  <a:lnTo>
                    <a:pt x="1166812" y="1533525"/>
                  </a:lnTo>
                  <a:lnTo>
                    <a:pt x="1009650" y="1685925"/>
                  </a:lnTo>
                  <a:lnTo>
                    <a:pt x="700087" y="1838325"/>
                  </a:lnTo>
                  <a:lnTo>
                    <a:pt x="495300" y="1905000"/>
                  </a:lnTo>
                  <a:lnTo>
                    <a:pt x="52387" y="1947863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4" name="任意多边形: 形状 3"/>
            <p:cNvSpPr/>
            <p:nvPr>
              <p:custDataLst>
                <p:tags r:id="rId4"/>
              </p:custDataLst>
            </p:nvPr>
          </p:nvSpPr>
          <p:spPr>
            <a:xfrm>
              <a:off x="919" y="4043"/>
              <a:ext cx="4197" cy="2293"/>
            </a:xfrm>
            <a:custGeom>
              <a:avLst/>
              <a:gdLst>
                <a:gd name="connsiteX0" fmla="*/ 0 w 3564835"/>
                <a:gd name="connsiteY0" fmla="*/ 2067763 h 2067763"/>
                <a:gd name="connsiteX1" fmla="*/ 1060174 w 3564835"/>
                <a:gd name="connsiteY1" fmla="*/ 1776215 h 2067763"/>
                <a:gd name="connsiteX2" fmla="*/ 1855304 w 3564835"/>
                <a:gd name="connsiteY2" fmla="*/ 543763 h 2067763"/>
                <a:gd name="connsiteX3" fmla="*/ 2597426 w 3564835"/>
                <a:gd name="connsiteY3" fmla="*/ 79937 h 2067763"/>
                <a:gd name="connsiteX4" fmla="*/ 3564835 w 3564835"/>
                <a:gd name="connsiteY4" fmla="*/ 424 h 2067763"/>
                <a:gd name="connsiteX5" fmla="*/ 3564835 w 3564835"/>
                <a:gd name="connsiteY5" fmla="*/ 424 h 2067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64834" h="2067763">
                  <a:moveTo>
                    <a:pt x="0" y="2067763"/>
                  </a:moveTo>
                  <a:cubicBezTo>
                    <a:pt x="375478" y="2048989"/>
                    <a:pt x="750957" y="2030215"/>
                    <a:pt x="1060174" y="1776215"/>
                  </a:cubicBezTo>
                  <a:cubicBezTo>
                    <a:pt x="1369391" y="1522215"/>
                    <a:pt x="1599095" y="826476"/>
                    <a:pt x="1855304" y="543763"/>
                  </a:cubicBezTo>
                  <a:cubicBezTo>
                    <a:pt x="2111513" y="261050"/>
                    <a:pt x="2312504" y="170493"/>
                    <a:pt x="2597426" y="79937"/>
                  </a:cubicBezTo>
                  <a:cubicBezTo>
                    <a:pt x="2882348" y="-10619"/>
                    <a:pt x="3564835" y="424"/>
                    <a:pt x="3564835" y="424"/>
                  </a:cubicBezTo>
                  <a:lnTo>
                    <a:pt x="3564835" y="424"/>
                  </a:ln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 algn="ctr"/>
              <a:endParaRPr lang="zh-CN" altLang="en-US" sz="1300">
                <a:solidFill>
                  <a:srgbClr val="FFFFFF"/>
                </a:solidFill>
                <a:latin typeface="Calibri" panose="020F0502020204030204"/>
                <a:ea typeface="Arial" panose="020B0604020202020204" pitchFamily="34" charset="0"/>
              </a:endParaRPr>
            </a:p>
          </p:txBody>
        </p:sp>
        <p:grpSp>
          <p:nvGrpSpPr>
            <p:cNvPr id="5" name="组合 4"/>
            <p:cNvGrpSpPr/>
            <p:nvPr>
              <p:custDataLst>
                <p:tags r:id="rId5"/>
              </p:custDataLst>
            </p:nvPr>
          </p:nvGrpSpPr>
          <p:grpSpPr>
            <a:xfrm>
              <a:off x="-28" y="3365"/>
              <a:ext cx="5549" cy="3518"/>
              <a:chOff x="5628518" y="2100972"/>
              <a:chExt cx="4698442" cy="2978617"/>
            </a:xfrm>
          </p:grpSpPr>
          <p:grpSp>
            <p:nvGrpSpPr>
              <p:cNvPr id="6" name="组合 36"/>
              <p:cNvGrpSpPr/>
              <p:nvPr>
                <p:custDataLst>
                  <p:tags r:id="rId14"/>
                </p:custDataLst>
              </p:nvPr>
            </p:nvGrpSpPr>
            <p:grpSpPr>
              <a:xfrm>
                <a:off x="5628518" y="2100972"/>
                <a:ext cx="4698442" cy="2978617"/>
                <a:chOff x="216070" y="1559452"/>
                <a:chExt cx="4697795" cy="2977110"/>
              </a:xfrm>
            </p:grpSpPr>
            <p:grpSp>
              <p:nvGrpSpPr>
                <p:cNvPr id="9" name="组合 8"/>
                <p:cNvGrpSpPr/>
                <p:nvPr>
                  <p:custDataLst>
                    <p:tags r:id="rId17"/>
                  </p:custDataLst>
                </p:nvPr>
              </p:nvGrpSpPr>
              <p:grpSpPr>
                <a:xfrm>
                  <a:off x="216070" y="1559452"/>
                  <a:ext cx="4484444" cy="2640951"/>
                  <a:chOff x="547374" y="1582364"/>
                  <a:chExt cx="4484444" cy="2640951"/>
                </a:xfrm>
              </p:grpSpPr>
              <p:grpSp>
                <p:nvGrpSpPr>
                  <p:cNvPr id="11" name="组合 10"/>
                  <p:cNvGrpSpPr/>
                  <p:nvPr>
                    <p:custDataLst>
                      <p:tags r:id="rId19"/>
                    </p:custDataLst>
                  </p:nvPr>
                </p:nvGrpSpPr>
                <p:grpSpPr>
                  <a:xfrm>
                    <a:off x="1349361" y="1686203"/>
                    <a:ext cx="3682457" cy="2537112"/>
                    <a:chOff x="6917810" y="1924879"/>
                    <a:chExt cx="3682457" cy="2537112"/>
                  </a:xfrm>
                </p:grpSpPr>
                <p:cxnSp>
                  <p:nvCxnSpPr>
                    <p:cNvPr id="13" name="Line 15"/>
                    <p:cNvCxnSpPr/>
                    <p:nvPr>
                      <p:custDataLst>
                        <p:tags r:id="rId21"/>
                      </p:custDataLst>
                    </p:nvPr>
                  </p:nvCxnSpPr>
                  <p:spPr>
                    <a:xfrm>
                      <a:off x="6917810" y="4461991"/>
                      <a:ext cx="3682457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prstClr val="black"/>
                      </a:solidFill>
                      <a:round/>
                      <a:tailEnd type="triangle"/>
                    </a:ln>
                  </p:spPr>
                </p:cxnSp>
                <p:cxnSp>
                  <p:nvCxnSpPr>
                    <p:cNvPr id="14" name="Line 16"/>
                    <p:cNvCxnSpPr/>
                    <p:nvPr>
                      <p:custDataLst>
                        <p:tags r:id="rId22"/>
                      </p:custDataLst>
                    </p:nvPr>
                  </p:nvCxnSpPr>
                  <p:spPr>
                    <a:xfrm flipH="1" flipV="1">
                      <a:off x="6917810" y="1924879"/>
                      <a:ext cx="0" cy="2537112"/>
                    </a:xfrm>
                    <a:prstGeom prst="line">
                      <a:avLst/>
                    </a:prstGeom>
                    <a:noFill/>
                    <a:ln w="28575">
                      <a:solidFill>
                        <a:prstClr val="black"/>
                      </a:solidFill>
                      <a:round/>
                      <a:tailEnd type="triangle"/>
                    </a:ln>
                  </p:spPr>
                </p:cxnSp>
              </p:grpSp>
              <p:sp>
                <p:nvSpPr>
                  <p:cNvPr id="12" name="文本框 52"/>
                  <p:cNvSpPr/>
                  <p:nvPr>
                    <p:custDataLst>
                      <p:tags r:id="rId20"/>
                    </p:custDataLst>
                  </p:nvPr>
                </p:nvSpPr>
                <p:spPr>
                  <a:xfrm>
                    <a:off x="547374" y="1582364"/>
                    <a:ext cx="902175" cy="1392258"/>
                  </a:xfrm>
                  <a:prstGeom prst="rect">
                    <a:avLst/>
                  </a:prstGeom>
                  <a:noFill/>
                  <a:ln>
                    <a:noFill/>
                    <a:miter lim="800000"/>
                  </a:ln>
                </p:spPr>
                <p:txBody>
                  <a:bodyPr wrap="square" anchor="t" anchorCtr="0">
                    <a:noAutofit/>
                  </a:bodyPr>
                  <a:lstStyle>
                    <a:defPPr>
                      <a:defRPr lang="zh-CN"/>
                    </a:defPPr>
                    <a:lvl1pPr marL="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1800" b="0" i="0" u="none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4572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 lang="zh-CN" altLang="en-US" sz="1800" b="0" i="0" u="none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9144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1800" b="0" i="0" u="none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3716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 lang="zh-CN" altLang="en-US" sz="1800" b="0" i="0" u="none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18288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1800" b="0" i="0" u="none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</a:lstStyle>
                  <a:p>
                    <a:r>
                      <a:rPr lang="zh-CN" altLang="en-US" sz="1950">
                        <a:latin typeface="字体视界-小南同学" panose="02000500000000000000" pitchFamily="2" charset="-122"/>
                        <a:ea typeface="字体视界-小南同学" panose="02000500000000000000" pitchFamily="2" charset="-122"/>
                        <a:sym typeface="Wingdings" panose="05000000000000000000" pitchFamily="2" charset="2"/>
                      </a:rPr>
                      <a:t>种群数量</a:t>
                    </a:r>
                    <a:endParaRPr lang="zh-CN" altLang="en-US" sz="1950">
                      <a:latin typeface="字体视界-小南同学" panose="02000500000000000000" pitchFamily="2" charset="-122"/>
                      <a:ea typeface="字体视界-小南同学" panose="02000500000000000000" pitchFamily="2" charset="-122"/>
                    </a:endParaRPr>
                  </a:p>
                </p:txBody>
              </p:sp>
            </p:grpSp>
            <p:sp>
              <p:nvSpPr>
                <p:cNvPr id="10" name="Rectangle 19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4009750" y="4183337"/>
                  <a:ext cx="904115" cy="353225"/>
                </a:xfrm>
                <a:prstGeom prst="rect">
                  <a:avLst/>
                </a:prstGeom>
                <a:noFill/>
                <a:ln>
                  <a:noFill/>
                  <a:miter lim="800000"/>
                </a:ln>
              </p:spPr>
              <p:txBody>
                <a:bodyPr wrap="square" anchor="t" anchorCtr="0">
                  <a:spAutoFit/>
                </a:bodyPr>
                <a:lstStyle>
                  <a:defPPr>
                    <a:defRPr lang="zh-CN"/>
                  </a:defPPr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lvl="0"/>
                  <a:r>
                    <a:rPr lang="zh-CN" altLang="en-US" sz="1950">
                      <a:latin typeface="字体视界-小南同学" panose="02000500000000000000" pitchFamily="2" charset="-122"/>
                      <a:ea typeface="字体视界-小南同学" panose="02000500000000000000" pitchFamily="2" charset="-122"/>
                      <a:sym typeface="Times New Roman" panose="02020603050405020304" charset="0"/>
                    </a:rPr>
                    <a:t>时间</a:t>
                  </a:r>
                  <a:endParaRPr lang="en-US" altLang="zh-CN" sz="1950">
                    <a:latin typeface="字体视界-小南同学" panose="02000500000000000000" pitchFamily="2" charset="-122"/>
                    <a:ea typeface="字体视界-小南同学" panose="02000500000000000000" pitchFamily="2" charset="-122"/>
                    <a:sym typeface="Times New Roman" panose="02020603050405020304" charset="0"/>
                  </a:endParaRPr>
                </a:p>
              </p:txBody>
            </p:sp>
          </p:grpSp>
          <p:sp>
            <p:nvSpPr>
              <p:cNvPr id="7" name="Rectangle 19"/>
              <p:cNvSpPr/>
              <p:nvPr>
                <p:custDataLst>
                  <p:tags r:id="rId15"/>
                </p:custDataLst>
              </p:nvPr>
            </p:nvSpPr>
            <p:spPr>
              <a:xfrm>
                <a:off x="6076140" y="4481518"/>
                <a:ext cx="421640" cy="374058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wrap="square" anchor="t" anchorCtr="0">
                <a:spAutoFit/>
              </a:bodyPr>
              <a:lstStyle>
                <a:defPPr>
                  <a:defRPr lang="zh-CN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/>
                <a:r>
                  <a:rPr lang="en-US" altLang="zh-CN" sz="2100" b="1">
                    <a:latin typeface="Times New Roman" panose="02020603050405020304" charset="0"/>
                    <a:ea typeface="楷体" panose="02010609060101010101" charset="-122"/>
                    <a:sym typeface="Times New Roman" panose="02020603050405020304" charset="0"/>
                  </a:rPr>
                  <a:t>0</a:t>
                </a:r>
              </a:p>
            </p:txBody>
          </p:sp>
          <p:cxnSp>
            <p:nvCxnSpPr>
              <p:cNvPr id="8" name="直接连接符 7"/>
              <p:cNvCxnSpPr/>
              <p:nvPr>
                <p:custDataLst>
                  <p:tags r:id="rId16"/>
                </p:custDataLst>
              </p:nvPr>
            </p:nvCxnSpPr>
            <p:spPr>
              <a:xfrm flipH="1">
                <a:off x="6430614" y="2674459"/>
                <a:ext cx="338394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ash"/>
                <a:miter lim="800000"/>
              </a:ln>
            </p:spPr>
          </p:cxnSp>
        </p:grpSp>
        <p:sp>
          <p:nvSpPr>
            <p:cNvPr id="15" name="任意多边形: 形状 14"/>
            <p:cNvSpPr/>
            <p:nvPr>
              <p:custDataLst>
                <p:tags r:id="rId6"/>
              </p:custDataLst>
            </p:nvPr>
          </p:nvSpPr>
          <p:spPr>
            <a:xfrm>
              <a:off x="938" y="4070"/>
              <a:ext cx="1620" cy="2282"/>
            </a:xfrm>
            <a:custGeom>
              <a:avLst/>
              <a:gdLst>
                <a:gd name="connsiteX0" fmla="*/ 0 w 1600200"/>
                <a:gd name="connsiteY0" fmla="*/ 1954530 h 1954530"/>
                <a:gd name="connsiteX1" fmla="*/ 1600200 w 1600200"/>
                <a:gd name="connsiteY1" fmla="*/ 0 h 1954530"/>
                <a:gd name="connsiteX0-1" fmla="*/ 0 w 1600200"/>
                <a:gd name="connsiteY0-2" fmla="*/ 1954530 h 1954530"/>
                <a:gd name="connsiteX1-3" fmla="*/ 1600200 w 1600200"/>
                <a:gd name="connsiteY1-4" fmla="*/ 0 h 1954530"/>
                <a:gd name="connsiteX0-5" fmla="*/ 0 w 1600200"/>
                <a:gd name="connsiteY0-6" fmla="*/ 1954530 h 1954530"/>
                <a:gd name="connsiteX1-7" fmla="*/ 1600200 w 1600200"/>
                <a:gd name="connsiteY1-8" fmla="*/ 0 h 1954530"/>
                <a:gd name="connsiteX0-9" fmla="*/ 0 w 1600200"/>
                <a:gd name="connsiteY0-10" fmla="*/ 1954530 h 1954530"/>
                <a:gd name="connsiteX1-11" fmla="*/ 1600200 w 1600200"/>
                <a:gd name="connsiteY1-12" fmla="*/ 0 h 1954530"/>
                <a:gd name="connsiteX0-13" fmla="*/ 0 w 1371600"/>
                <a:gd name="connsiteY0-14" fmla="*/ 1931670 h 1931670"/>
                <a:gd name="connsiteX1-15" fmla="*/ 1371600 w 1371600"/>
                <a:gd name="connsiteY1-16" fmla="*/ 0 h 193167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</a:cxnLst>
              <a:rect l="l" t="t" r="r" b="b"/>
              <a:pathLst>
                <a:path w="1371600" h="1931670">
                  <a:moveTo>
                    <a:pt x="0" y="1931670"/>
                  </a:moveTo>
                  <a:cubicBezTo>
                    <a:pt x="521970" y="1691640"/>
                    <a:pt x="1261110" y="1394460"/>
                    <a:pt x="1371600" y="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46" name="文本框 45"/>
            <p:cNvSpPr txBox="1"/>
            <p:nvPr>
              <p:custDataLst>
                <p:tags r:id="rId7"/>
              </p:custDataLst>
            </p:nvPr>
          </p:nvSpPr>
          <p:spPr>
            <a:xfrm>
              <a:off x="3737" y="3475"/>
              <a:ext cx="2438" cy="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950">
                  <a:latin typeface="字体视界-小南同学" panose="02000500000000000000" pitchFamily="2" charset="-122"/>
                  <a:ea typeface="字体视界-小南同学" panose="02000500000000000000" pitchFamily="2" charset="-122"/>
                </a:rPr>
                <a:t>环境容纳量</a:t>
              </a:r>
            </a:p>
          </p:txBody>
        </p:sp>
        <p:sp>
          <p:nvSpPr>
            <p:cNvPr id="49" name="文本框 48"/>
            <p:cNvSpPr txBox="1"/>
            <p:nvPr>
              <p:custDataLst>
                <p:tags r:id="rId8"/>
              </p:custDataLst>
            </p:nvPr>
          </p:nvSpPr>
          <p:spPr>
            <a:xfrm>
              <a:off x="5707" y="2912"/>
              <a:ext cx="2722" cy="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800"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阿里巴巴普惠体 R" panose="00020600040101010101" pitchFamily="18" charset="-122"/>
                  <a:sym typeface="黑体" panose="02010609060101010101" charset="-122"/>
                </a:rPr>
                <a:t>环境阻力</a:t>
              </a:r>
            </a:p>
          </p:txBody>
        </p:sp>
        <p:sp>
          <p:nvSpPr>
            <p:cNvPr id="59" name="文本框 58"/>
            <p:cNvSpPr txBox="1"/>
            <p:nvPr>
              <p:custDataLst>
                <p:tags r:id="rId9"/>
              </p:custDataLst>
            </p:nvPr>
          </p:nvSpPr>
          <p:spPr>
            <a:xfrm>
              <a:off x="860" y="2976"/>
              <a:ext cx="2960" cy="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阿里巴巴普惠体 R" panose="00020600040101010101" pitchFamily="18" charset="-122"/>
                </a:rPr>
                <a:t>“</a:t>
              </a:r>
              <a:r>
                <a:rPr lang="en-US" altLang="zh-CN" sz="1800"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阿里巴巴普惠体 R" panose="00020600040101010101" pitchFamily="18" charset="-122"/>
                </a:rPr>
                <a:t>J</a:t>
              </a:r>
              <a:r>
                <a:rPr lang="zh-CN" altLang="en-US" sz="1800"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阿里巴巴普惠体 R" panose="00020600040101010101" pitchFamily="18" charset="-122"/>
                </a:rPr>
                <a:t>”型曲线</a:t>
              </a:r>
            </a:p>
          </p:txBody>
        </p:sp>
        <p:sp>
          <p:nvSpPr>
            <p:cNvPr id="60" name="文本框 59"/>
            <p:cNvSpPr txBox="1"/>
            <p:nvPr>
              <p:custDataLst>
                <p:tags r:id="rId10"/>
              </p:custDataLst>
            </p:nvPr>
          </p:nvSpPr>
          <p:spPr>
            <a:xfrm>
              <a:off x="3474" y="5225"/>
              <a:ext cx="2227" cy="393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zh-CN" altLang="en-US" sz="1800"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阿里巴巴普惠体 R" panose="00020600040101010101" pitchFamily="18" charset="-122"/>
                </a:rPr>
                <a:t>“</a:t>
              </a:r>
              <a:r>
                <a:rPr lang="en-US" altLang="zh-CN" sz="1800"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阿里巴巴普惠体 R" panose="00020600040101010101" pitchFamily="18" charset="-122"/>
                </a:rPr>
                <a:t>S</a:t>
              </a:r>
              <a:r>
                <a:rPr lang="zh-CN" altLang="en-US" sz="1800"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阿里巴巴普惠体 R" panose="00020600040101010101" pitchFamily="18" charset="-122"/>
                </a:rPr>
                <a:t>”型曲线</a:t>
              </a:r>
            </a:p>
          </p:txBody>
        </p:sp>
        <p:cxnSp>
          <p:nvCxnSpPr>
            <p:cNvPr id="62" name="直接连接符 61"/>
            <p:cNvCxnSpPr>
              <a:endCxn id="59" idx="2"/>
            </p:cNvCxnSpPr>
            <p:nvPr>
              <p:custDataLst>
                <p:tags r:id="rId11"/>
              </p:custDataLst>
            </p:nvPr>
          </p:nvCxnSpPr>
          <p:spPr>
            <a:xfrm flipH="1" flipV="1">
              <a:off x="2340" y="3369"/>
              <a:ext cx="122" cy="119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>
              <p:custDataLst>
                <p:tags r:id="rId12"/>
              </p:custDataLst>
            </p:nvPr>
          </p:nvCxnSpPr>
          <p:spPr>
            <a:xfrm>
              <a:off x="2630" y="5485"/>
              <a:ext cx="117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连接符: 曲线 67"/>
            <p:cNvCxnSpPr>
              <a:endCxn id="49" idx="1"/>
            </p:cNvCxnSpPr>
            <p:nvPr>
              <p:custDataLst>
                <p:tags r:id="rId13"/>
              </p:custDataLst>
            </p:nvPr>
          </p:nvCxnSpPr>
          <p:spPr>
            <a:xfrm flipV="1">
              <a:off x="3222" y="3108"/>
              <a:ext cx="2485" cy="807"/>
            </a:xfrm>
            <a:prstGeom prst="curvedConnector3">
              <a:avLst>
                <a:gd name="adj1" fmla="val 925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252730" y="548640"/>
            <a:ext cx="6293168" cy="51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fontAlgn="base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kumimoji="1"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kumimoji="1"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kumimoji="1"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种群的“J”形和“S”形增长比较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rcRect l="2390" t="7029" r="48786" b="5478"/>
          <a:stretch>
            <a:fillRect/>
          </a:stretch>
        </p:blipFill>
        <p:spPr>
          <a:xfrm rot="5400000">
            <a:off x="1390650" y="-1022350"/>
            <a:ext cx="6260465" cy="882713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251460" y="1412875"/>
            <a:ext cx="8832850" cy="3363595"/>
            <a:chOff x="649" y="2640"/>
            <a:chExt cx="12410" cy="434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" y="2713"/>
              <a:ext cx="5930" cy="4201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5" y="2640"/>
              <a:ext cx="6098" cy="4346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5372" y="3350"/>
              <a:ext cx="1324" cy="4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7" name="矩形 6"/>
            <p:cNvSpPr/>
            <p:nvPr/>
          </p:nvSpPr>
          <p:spPr>
            <a:xfrm>
              <a:off x="11735" y="4849"/>
              <a:ext cx="1324" cy="4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sp>
        <p:nvSpPr>
          <p:cNvPr id="5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108585" y="548640"/>
            <a:ext cx="6293168" cy="51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fontAlgn="base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kumimoji="1"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kumimoji="1"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kumimoji="1"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种群的“J”形和“S”形增长比较</a:t>
            </a: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07315" y="1412875"/>
            <a:ext cx="9860915" cy="268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25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25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225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）野生生物资源保护：</a:t>
            </a:r>
            <a:r>
              <a:rPr lang="zh-CN" altLang="en-US" sz="225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建立自然保护区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25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25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25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sz="225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有害生物的防治：①化学物理方法控制现存害鼠的种群数量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25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25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        </a:t>
            </a:r>
            <a:r>
              <a:rPr lang="zh-CN" altLang="en-US" sz="225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②减少害鼠获得食物的机会降低环境容纳量</a:t>
            </a:r>
            <a:endParaRPr lang="en-US" altLang="zh-CN" sz="225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25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25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25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sz="225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资源的开发与利用：中等强度捕捞，使剩余种群数量维持在</a:t>
            </a:r>
            <a:r>
              <a:rPr lang="en-US" altLang="zh-CN" sz="225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K/2</a:t>
            </a:r>
            <a:endParaRPr lang="zh-CN" altLang="en-US" sz="2250">
              <a:latin typeface="苹方 常规" panose="020B0300000000000000" pitchFamily="34" charset="-122"/>
              <a:ea typeface="苹方 常规" panose="020B0300000000000000" pitchFamily="34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endParaRPr lang="zh-CN" altLang="en-US" sz="225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684530" y="692785"/>
            <a:ext cx="48545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fontAlgn="base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kumimoji="1"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kumimoji="1"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kumimoji="1"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K值在实践中的应用</a:t>
            </a:r>
            <a:endParaRPr kumimoji="1" lang="en-US" altLang="zh-CN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>
            <p:custDataLst>
              <p:tags r:id="rId1"/>
            </p:custDataLst>
          </p:nvPr>
        </p:nvSpPr>
        <p:spPr>
          <a:xfrm>
            <a:off x="179705" y="9525"/>
            <a:ext cx="68465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三、酵母菌种群的数量变化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79705" y="1124585"/>
            <a:ext cx="5136515" cy="112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sz="225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225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、显微镜计数法（单细胞微生物）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25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25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、计数工具：血细胞计数板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683260" y="2799174"/>
            <a:ext cx="4485660" cy="3055373"/>
            <a:chOff x="5307" y="3482"/>
            <a:chExt cx="9976" cy="6709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7" y="4574"/>
              <a:ext cx="8554" cy="4070"/>
            </a:xfrm>
            <a:prstGeom prst="rect">
              <a:avLst/>
            </a:prstGeom>
          </p:spPr>
        </p:pic>
        <p:sp>
          <p:nvSpPr>
            <p:cNvPr id="6" name="Line 7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 flipV="1">
              <a:off x="9480" y="5961"/>
              <a:ext cx="1834" cy="85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Line 8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 flipH="1">
              <a:off x="9480" y="6816"/>
              <a:ext cx="1834" cy="56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Rectangle 9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8097" y="3482"/>
              <a:ext cx="3563" cy="101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导流凹槽</a:t>
              </a:r>
            </a:p>
          </p:txBody>
        </p:sp>
        <p:sp>
          <p:nvSpPr>
            <p:cNvPr id="10" name="Line 12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H="1">
              <a:off x="8750" y="4475"/>
              <a:ext cx="730" cy="90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Line 13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9480" y="4492"/>
              <a:ext cx="798" cy="94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0967" y="6029"/>
              <a:ext cx="4316" cy="1552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0"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两个计数室</a:t>
              </a:r>
            </a:p>
            <a:p>
              <a:pPr marL="0"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所在区域</a:t>
              </a:r>
            </a:p>
          </p:txBody>
        </p:sp>
        <p:sp>
          <p:nvSpPr>
            <p:cNvPr id="14" name="矩形 13"/>
            <p:cNvSpPr/>
            <p:nvPr>
              <p:custDataLst>
                <p:tags r:id="rId11"/>
              </p:custDataLst>
            </p:nvPr>
          </p:nvSpPr>
          <p:spPr>
            <a:xfrm>
              <a:off x="7870" y="9045"/>
              <a:ext cx="5440" cy="11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b="1" dirty="0">
                  <a:latin typeface="微软雅黑" panose="020B0503020204020204" charset="-122"/>
                  <a:ea typeface="微软雅黑" panose="020B0503020204020204" charset="-122"/>
                </a:rPr>
                <a:t>血细胞计数板</a:t>
              </a:r>
            </a:p>
          </p:txBody>
        </p:sp>
      </p:grp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3213100"/>
            <a:ext cx="4189730" cy="2181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95605" y="1904365"/>
            <a:ext cx="8365490" cy="3399439"/>
            <a:chOff x="5122" y="4159"/>
            <a:chExt cx="9522" cy="3701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2" y="4159"/>
              <a:ext cx="3924" cy="3701"/>
            </a:xfrm>
            <a:prstGeom prst="rect">
              <a:avLst/>
            </a:prstGeom>
          </p:spPr>
        </p:pic>
        <p:cxnSp>
          <p:nvCxnSpPr>
            <p:cNvPr id="5" name="直接箭头连接符 4"/>
            <p:cNvCxnSpPr/>
            <p:nvPr>
              <p:custDataLst>
                <p:tags r:id="rId4"/>
              </p:custDataLst>
            </p:nvPr>
          </p:nvCxnSpPr>
          <p:spPr>
            <a:xfrm flipV="1">
              <a:off x="9153" y="6009"/>
              <a:ext cx="1650" cy="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9383" y="5566"/>
              <a:ext cx="1745" cy="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大方格</a:t>
              </a:r>
            </a:p>
            <a:p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lang="en-US" altLang="zh-CN" sz="24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</a:t>
              </a:r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放大</a:t>
              </a:r>
            </a:p>
          </p:txBody>
        </p:sp>
        <p:sp>
          <p:nvSpPr>
            <p:cNvPr id="15" name="矩形 14"/>
            <p:cNvSpPr/>
            <p:nvPr>
              <p:custDataLst>
                <p:tags r:id="rId6"/>
              </p:custDataLst>
            </p:nvPr>
          </p:nvSpPr>
          <p:spPr>
            <a:xfrm>
              <a:off x="6304" y="5159"/>
              <a:ext cx="1650" cy="1555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0" y="4191"/>
              <a:ext cx="3674" cy="3654"/>
            </a:xfrm>
            <a:prstGeom prst="rect">
              <a:avLst/>
            </a:prstGeom>
          </p:spPr>
        </p:pic>
      </p:grpSp>
      <p:sp>
        <p:nvSpPr>
          <p:cNvPr id="23" name="文本框 22"/>
          <p:cNvSpPr txBox="1"/>
          <p:nvPr>
            <p:custDataLst>
              <p:tags r:id="rId1"/>
            </p:custDataLst>
          </p:nvPr>
        </p:nvSpPr>
        <p:spPr>
          <a:xfrm>
            <a:off x="107315" y="44450"/>
            <a:ext cx="68465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三、酵母菌种群的数量变化</a:t>
            </a:r>
          </a:p>
        </p:txBody>
      </p:sp>
      <p:sp>
        <p:nvSpPr>
          <p:cNvPr id="17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87450" y="5661660"/>
            <a:ext cx="7712075" cy="5219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每个</a:t>
            </a:r>
            <a:r>
              <a:rPr kumimoji="1"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大方格的容积为</a:t>
            </a:r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0.1 mm</a:t>
            </a:r>
            <a:r>
              <a:rPr kumimoji="1" lang="en-US" altLang="zh-CN" sz="2800" b="1" baseline="30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kumimoji="1"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，即</a:t>
            </a:r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0.1 </a:t>
            </a:r>
            <a:r>
              <a:rPr kumimoji="1" lang="en-US" altLang="zh-CN" sz="28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μL</a:t>
            </a:r>
            <a:r>
              <a:rPr kumimoji="1"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51460" y="1124585"/>
            <a:ext cx="8099425" cy="3010535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dirty="0"/>
              <a:t>    </a:t>
            </a:r>
            <a:r>
              <a:rPr lang="zh-CN" altLang="en-US" sz="3100" dirty="0"/>
              <a:t>   </a:t>
            </a:r>
            <a:r>
              <a:rPr lang="zh-CN" altLang="en-US" sz="67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如果每一个中格（一个计数室共</a:t>
            </a:r>
            <a:r>
              <a:rPr lang="en-US" altLang="zh-CN" sz="67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25 </a:t>
            </a:r>
            <a:r>
              <a:rPr lang="zh-CN" altLang="en-US" sz="67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个中格）平均有酵母菌</a:t>
            </a:r>
            <a:r>
              <a:rPr lang="en-US" altLang="zh-CN" sz="67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40 </a:t>
            </a:r>
            <a:r>
              <a:rPr lang="zh-CN" altLang="en-US" sz="67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个，用来计数的培养液稀释了</a:t>
            </a:r>
            <a:r>
              <a:rPr lang="en-US" altLang="zh-CN" sz="67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100 </a:t>
            </a:r>
            <a:r>
              <a:rPr lang="zh-CN" altLang="en-US" sz="67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倍，请估算每 </a:t>
            </a:r>
            <a:r>
              <a:rPr lang="en-US" altLang="zh-CN" sz="67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 mL</a:t>
            </a:r>
            <a:r>
              <a:rPr lang="zh-CN" altLang="en-US" sz="67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原始酵母菌培养液有酵母菌多少个？</a:t>
            </a:r>
          </a:p>
        </p:txBody>
      </p:sp>
      <p:sp>
        <p:nvSpPr>
          <p:cNvPr id="23" name="文本框 22"/>
          <p:cNvSpPr txBox="1"/>
          <p:nvPr>
            <p:custDataLst>
              <p:tags r:id="rId2"/>
            </p:custDataLst>
          </p:nvPr>
        </p:nvSpPr>
        <p:spPr>
          <a:xfrm>
            <a:off x="179705" y="9525"/>
            <a:ext cx="68465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三、酵母菌种群的数量变化</a:t>
            </a:r>
          </a:p>
        </p:txBody>
      </p:sp>
      <p:sp>
        <p:nvSpPr>
          <p:cNvPr id="2" name="矩形 1"/>
          <p:cNvSpPr/>
          <p:nvPr/>
        </p:nvSpPr>
        <p:spPr>
          <a:xfrm>
            <a:off x="307340" y="3284855"/>
            <a:ext cx="798830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40×25÷0.1×1000×100 = 1×10</a:t>
            </a:r>
            <a:r>
              <a:rPr lang="en-US" altLang="zh-CN" sz="2800" b="1" baseline="30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（个</a:t>
            </a:r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/mL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>
            <p:custDataLst>
              <p:tags r:id="rId1"/>
            </p:custDataLst>
          </p:nvPr>
        </p:nvSpPr>
        <p:spPr>
          <a:xfrm>
            <a:off x="179705" y="116840"/>
            <a:ext cx="68465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四、影响种群数量变化的因素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79705" y="1124585"/>
            <a:ext cx="6482715" cy="18510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、非生物因素：阳光、温度、水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.....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、生物因素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食物、天敌、竞争者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......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51460" y="2421255"/>
            <a:ext cx="3506470" cy="369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79705" y="6165215"/>
            <a:ext cx="52812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郁闭度：林冠层遮蔽地面的程度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>
            <p:custDataLst>
              <p:tags r:id="rId1"/>
            </p:custDataLst>
          </p:nvPr>
        </p:nvSpPr>
        <p:spPr>
          <a:xfrm>
            <a:off x="179705" y="116840"/>
            <a:ext cx="68465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四、影响种群数量变化的因素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79705" y="1124585"/>
            <a:ext cx="6482715" cy="18510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、非生物因素：阳光、温度、水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.....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、生物因素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食物、天敌、竞争者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......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5560" y="2853055"/>
            <a:ext cx="5099050" cy="28975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751070" y="2853055"/>
            <a:ext cx="4377055" cy="290449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>
            <p:custDataLst>
              <p:tags r:id="rId2"/>
            </p:custDataLst>
          </p:nvPr>
        </p:nvSpPr>
        <p:spPr>
          <a:xfrm>
            <a:off x="179705" y="116840"/>
            <a:ext cx="68465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五、群落的结构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740" y="981075"/>
            <a:ext cx="9065260" cy="865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Tx/>
              <a:buNone/>
              <a:defRPr/>
            </a:pPr>
            <a:r>
              <a:rPr lang="en-US" altLang="zh-CN" sz="28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28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、概念：</a:t>
            </a:r>
            <a:r>
              <a:rPr lang="zh-CN" altLang="en-US" sz="28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同一时间</a:t>
            </a:r>
            <a:r>
              <a:rPr lang="zh-CN" altLang="en-US" sz="28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内聚集在</a:t>
            </a:r>
            <a:r>
              <a:rPr lang="zh-CN" altLang="en-US" sz="28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一定区域</a:t>
            </a:r>
            <a:r>
              <a:rPr lang="zh-CN" altLang="en-US" sz="28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中</a:t>
            </a:r>
            <a:r>
              <a:rPr lang="zh-CN" altLang="en-US" sz="28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全部生物种群</a:t>
            </a:r>
            <a:r>
              <a:rPr lang="zh-CN" altLang="en-US" sz="28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的集合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07315" y="1917065"/>
            <a:ext cx="10306685" cy="4707890"/>
            <a:chOff x="990" y="2313"/>
            <a:chExt cx="16231" cy="7414"/>
          </a:xfrm>
        </p:grpSpPr>
        <p:sp>
          <p:nvSpPr>
            <p:cNvPr id="6" name="内容占位符 2"/>
            <p:cNvSpPr txBox="1"/>
            <p:nvPr>
              <p:custDataLst>
                <p:tags r:id="rId4"/>
              </p:custDataLst>
            </p:nvPr>
          </p:nvSpPr>
          <p:spPr>
            <a:xfrm>
              <a:off x="990" y="2327"/>
              <a:ext cx="12420" cy="74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Wingdings" panose="05000000000000000000" pitchFamily="2" charset="2"/>
                <a:buChar char="Ø"/>
                <a:defRPr sz="3200" kern="12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Wingdings" panose="05000000000000000000" pitchFamily="2" charset="2"/>
                <a:buChar char="Ø"/>
                <a:defRPr sz="2800" kern="12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Wingdings" panose="05000000000000000000" pitchFamily="2" charset="2"/>
                <a:buChar char="Ø"/>
                <a:defRPr sz="2000" kern="12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Wingdings" panose="05000000000000000000" pitchFamily="2" charset="2"/>
                <a:buChar char="Ø"/>
                <a:defRPr sz="1800" kern="12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Wingdings" panose="05000000000000000000" pitchFamily="2" charset="2"/>
                <a:buChar char="Ø"/>
                <a:defRPr sz="1800" kern="12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、群落的物种组成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rPr>
                <a:t>	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5"/>
              </p:custDataLst>
            </p:nvPr>
          </p:nvSpPr>
          <p:spPr>
            <a:xfrm>
              <a:off x="5866" y="2313"/>
              <a:ext cx="11355" cy="7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99CB38"/>
                </a:buClr>
                <a:buSzPct val="100000"/>
              </a:pPr>
              <a:r>
                <a:rPr lang="zh-CN" altLang="en-US" sz="28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（区别不同群落的重要特征）</a:t>
              </a:r>
              <a:endParaRPr kumimoji="0" lang="zh-CN" altLang="en-US" sz="28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35501" y="2493078"/>
            <a:ext cx="10513168" cy="2745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）丰富度：群落内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物种数量</a:t>
            </a:r>
            <a:endParaRPr lang="en-US" altLang="zh-CN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）调查方法：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取样器取样法（土壤小动物）、样方法</a:t>
            </a:r>
            <a:endParaRPr lang="en-US" altLang="zh-CN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统计方法：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目测估计法、记名计算法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优势种：通常数量较多，竞争优势，对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群落影响大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</a:pP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/>
          <p:cNvSpPr txBox="1"/>
          <p:nvPr/>
        </p:nvSpPr>
        <p:spPr>
          <a:xfrm>
            <a:off x="5795723" y="5157245"/>
            <a:ext cx="100726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黑体" panose="02010609060101010101" charset="-122"/>
                <a:ea typeface="黑体" panose="02010609060101010101" charset="-122"/>
              </a:rPr>
              <a:t>诱虫器</a:t>
            </a: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lum bright="-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260" y="1376680"/>
            <a:ext cx="3726815" cy="354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320615" y="1049134"/>
            <a:ext cx="457296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</a:rPr>
              <a:t>取样器取样法</a:t>
            </a:r>
            <a:endParaRPr lang="zh-CN" altLang="en-US" sz="2400" b="1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" y="2240915"/>
            <a:ext cx="5383530" cy="172466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rcRect l="51214" t="2953" r="6220"/>
          <a:stretch>
            <a:fillRect/>
          </a:stretch>
        </p:blipFill>
        <p:spPr>
          <a:xfrm rot="5400000">
            <a:off x="2059940" y="-1259840"/>
            <a:ext cx="4920615" cy="88258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/>
          <p:cNvSpPr txBox="1"/>
          <p:nvPr>
            <p:custDataLst>
              <p:tags r:id="rId1"/>
            </p:custDataLst>
          </p:nvPr>
        </p:nvSpPr>
        <p:spPr>
          <a:xfrm>
            <a:off x="251460" y="548640"/>
            <a:ext cx="7886700" cy="469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、种间关系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）竞争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	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67360" y="1689100"/>
            <a:ext cx="3843020" cy="4854575"/>
            <a:chOff x="2220" y="2638"/>
            <a:chExt cx="4266" cy="6932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1" r="36639"/>
            <a:stretch>
              <a:fillRect/>
            </a:stretch>
          </p:blipFill>
          <p:spPr>
            <a:xfrm>
              <a:off x="2220" y="6106"/>
              <a:ext cx="4265" cy="3465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419"/>
            <a:stretch>
              <a:fillRect/>
            </a:stretch>
          </p:blipFill>
          <p:spPr>
            <a:xfrm>
              <a:off x="2252" y="2638"/>
              <a:ext cx="4234" cy="3439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1"/>
          <a:stretch>
            <a:fillRect/>
          </a:stretch>
        </p:blipFill>
        <p:spPr>
          <a:xfrm>
            <a:off x="4334510" y="1689735"/>
            <a:ext cx="4646930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/>
          <p:cNvSpPr txBox="1"/>
          <p:nvPr>
            <p:custDataLst>
              <p:tags r:id="rId1"/>
            </p:custDataLst>
          </p:nvPr>
        </p:nvSpPr>
        <p:spPr>
          <a:xfrm>
            <a:off x="251460" y="548640"/>
            <a:ext cx="7886700" cy="469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、种间关系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）捕食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	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grpSp>
        <p:nvGrpSpPr>
          <p:cNvPr id="5" name="Group 11"/>
          <p:cNvGrpSpPr/>
          <p:nvPr/>
        </p:nvGrpSpPr>
        <p:grpSpPr bwMode="auto">
          <a:xfrm>
            <a:off x="683693" y="2204656"/>
            <a:ext cx="4616505" cy="2839453"/>
            <a:chOff x="1202" y="1344"/>
            <a:chExt cx="3072" cy="1920"/>
          </a:xfrm>
        </p:grpSpPr>
        <p:grpSp>
          <p:nvGrpSpPr>
            <p:cNvPr id="2" name="Group 3"/>
            <p:cNvGrpSpPr/>
            <p:nvPr/>
          </p:nvGrpSpPr>
          <p:grpSpPr bwMode="auto">
            <a:xfrm>
              <a:off x="1202" y="1344"/>
              <a:ext cx="3072" cy="1920"/>
              <a:chOff x="240" y="2064"/>
              <a:chExt cx="3072" cy="1920"/>
            </a:xfrm>
          </p:grpSpPr>
          <p:sp>
            <p:nvSpPr>
              <p:cNvPr id="33" name="Line 4"/>
              <p:cNvSpPr>
                <a:spLocks noChangeShapeType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240" y="2064"/>
                <a:ext cx="0" cy="192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" name="Line 5"/>
              <p:cNvSpPr>
                <a:spLocks noChangeShapeType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240" y="3984"/>
                <a:ext cx="307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8" name="Group 6"/>
            <p:cNvGrpSpPr/>
            <p:nvPr/>
          </p:nvGrpSpPr>
          <p:grpSpPr bwMode="auto">
            <a:xfrm>
              <a:off x="1292" y="1616"/>
              <a:ext cx="2624" cy="1448"/>
              <a:chOff x="256" y="2304"/>
              <a:chExt cx="2624" cy="1448"/>
            </a:xfrm>
          </p:grpSpPr>
          <p:sp>
            <p:nvSpPr>
              <p:cNvPr id="9" name="Freeform 7"/>
              <p:cNvSpPr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256" y="2304"/>
                <a:ext cx="2448" cy="1336"/>
              </a:xfrm>
              <a:custGeom>
                <a:avLst/>
                <a:gdLst>
                  <a:gd name="T0" fmla="*/ 0 w 1872"/>
                  <a:gd name="T1" fmla="*/ 856 h 1096"/>
                  <a:gd name="T2" fmla="*/ 328 w 1872"/>
                  <a:gd name="T3" fmla="*/ 570 h 1096"/>
                  <a:gd name="T4" fmla="*/ 739 w 1872"/>
                  <a:gd name="T5" fmla="*/ 143 h 1096"/>
                  <a:gd name="T6" fmla="*/ 1067 w 1872"/>
                  <a:gd name="T7" fmla="*/ 143 h 1096"/>
                  <a:gd name="T8" fmla="*/ 1560 w 1872"/>
                  <a:gd name="T9" fmla="*/ 998 h 1096"/>
                  <a:gd name="T10" fmla="*/ 1969 w 1872"/>
                  <a:gd name="T11" fmla="*/ 1498 h 1096"/>
                  <a:gd name="T12" fmla="*/ 2299 w 1872"/>
                  <a:gd name="T13" fmla="*/ 1498 h 1096"/>
                  <a:gd name="T14" fmla="*/ 2955 w 1872"/>
                  <a:gd name="T15" fmla="*/ 713 h 1096"/>
                  <a:gd name="T16" fmla="*/ 3201 w 1872"/>
                  <a:gd name="T17" fmla="*/ 428 h 109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72" h="1096">
                    <a:moveTo>
                      <a:pt x="0" y="576"/>
                    </a:moveTo>
                    <a:cubicBezTo>
                      <a:pt x="60" y="520"/>
                      <a:pt x="120" y="464"/>
                      <a:pt x="192" y="384"/>
                    </a:cubicBezTo>
                    <a:cubicBezTo>
                      <a:pt x="264" y="304"/>
                      <a:pt x="360" y="144"/>
                      <a:pt x="432" y="96"/>
                    </a:cubicBezTo>
                    <a:cubicBezTo>
                      <a:pt x="504" y="48"/>
                      <a:pt x="544" y="0"/>
                      <a:pt x="624" y="96"/>
                    </a:cubicBezTo>
                    <a:cubicBezTo>
                      <a:pt x="704" y="192"/>
                      <a:pt x="824" y="520"/>
                      <a:pt x="912" y="672"/>
                    </a:cubicBezTo>
                    <a:cubicBezTo>
                      <a:pt x="1000" y="824"/>
                      <a:pt x="1080" y="952"/>
                      <a:pt x="1152" y="1008"/>
                    </a:cubicBezTo>
                    <a:cubicBezTo>
                      <a:pt x="1224" y="1064"/>
                      <a:pt x="1248" y="1096"/>
                      <a:pt x="1344" y="1008"/>
                    </a:cubicBezTo>
                    <a:cubicBezTo>
                      <a:pt x="1440" y="920"/>
                      <a:pt x="1640" y="600"/>
                      <a:pt x="1728" y="480"/>
                    </a:cubicBezTo>
                    <a:cubicBezTo>
                      <a:pt x="1816" y="360"/>
                      <a:pt x="1848" y="320"/>
                      <a:pt x="1872" y="288"/>
                    </a:cubicBezTo>
                  </a:path>
                </a:pathLst>
              </a:custGeom>
              <a:noFill/>
              <a:ln w="57150">
                <a:solidFill>
                  <a:srgbClr val="FF00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" name="Freeform 8"/>
              <p:cNvSpPr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256" y="2880"/>
                <a:ext cx="2624" cy="872"/>
              </a:xfrm>
              <a:custGeom>
                <a:avLst/>
                <a:gdLst>
                  <a:gd name="T0" fmla="*/ 0 w 2736"/>
                  <a:gd name="T1" fmla="*/ 624 h 872"/>
                  <a:gd name="T2" fmla="*/ 441 w 2736"/>
                  <a:gd name="T3" fmla="*/ 768 h 872"/>
                  <a:gd name="T4" fmla="*/ 1280 w 2736"/>
                  <a:gd name="T5" fmla="*/ 0 h 872"/>
                  <a:gd name="T6" fmla="*/ 1987 w 2736"/>
                  <a:gd name="T7" fmla="*/ 768 h 872"/>
                  <a:gd name="T8" fmla="*/ 2517 w 2736"/>
                  <a:gd name="T9" fmla="*/ 528 h 8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36" h="872">
                    <a:moveTo>
                      <a:pt x="0" y="624"/>
                    </a:moveTo>
                    <a:cubicBezTo>
                      <a:pt x="124" y="748"/>
                      <a:pt x="248" y="872"/>
                      <a:pt x="480" y="768"/>
                    </a:cubicBezTo>
                    <a:cubicBezTo>
                      <a:pt x="712" y="664"/>
                      <a:pt x="1112" y="0"/>
                      <a:pt x="1392" y="0"/>
                    </a:cubicBezTo>
                    <a:cubicBezTo>
                      <a:pt x="1672" y="0"/>
                      <a:pt x="1936" y="680"/>
                      <a:pt x="2160" y="768"/>
                    </a:cubicBezTo>
                    <a:cubicBezTo>
                      <a:pt x="2384" y="856"/>
                      <a:pt x="2640" y="568"/>
                      <a:pt x="2736" y="528"/>
                    </a:cubicBezTo>
                  </a:path>
                </a:pathLst>
              </a:custGeom>
              <a:noFill/>
              <a:ln w="57150">
                <a:solidFill>
                  <a:srgbClr val="FF66FF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4572000" y="2853055"/>
            <a:ext cx="2326640" cy="2105025"/>
            <a:chOff x="7803" y="5433"/>
            <a:chExt cx="3664" cy="3315"/>
          </a:xfrm>
        </p:grpSpPr>
        <p:sp>
          <p:nvSpPr>
            <p:cNvPr id="35" name="文本框 34"/>
            <p:cNvSpPr txBox="1"/>
            <p:nvPr>
              <p:custDataLst>
                <p:tags r:id="rId2"/>
              </p:custDataLst>
            </p:nvPr>
          </p:nvSpPr>
          <p:spPr>
            <a:xfrm>
              <a:off x="7803" y="5433"/>
              <a:ext cx="2600" cy="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FF0066"/>
                  </a:solidFill>
                  <a:latin typeface="黑体" panose="02010609060101010101" charset="-122"/>
                  <a:ea typeface="黑体" panose="02010609060101010101" charset="-122"/>
                </a:rPr>
                <a:t>被捕食者</a:t>
              </a:r>
            </a:p>
          </p:txBody>
        </p:sp>
        <p:sp>
          <p:nvSpPr>
            <p:cNvPr id="36" name="文本框 35"/>
            <p:cNvSpPr txBox="1"/>
            <p:nvPr>
              <p:custDataLst>
                <p:tags r:id="rId3"/>
              </p:custDataLst>
            </p:nvPr>
          </p:nvSpPr>
          <p:spPr>
            <a:xfrm>
              <a:off x="8143" y="6567"/>
              <a:ext cx="3324" cy="2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FF66FF"/>
                  </a:solidFill>
                  <a:latin typeface="黑体" panose="02010609060101010101" charset="-122"/>
                  <a:ea typeface="黑体" panose="02010609060101010101" charset="-122"/>
                </a:rPr>
                <a:t>捕食者</a:t>
              </a:r>
              <a:endParaRPr lang="en-US" altLang="zh-CN" sz="2800" b="1" dirty="0">
                <a:solidFill>
                  <a:srgbClr val="FF66FF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r>
                <a:rPr lang="en-US" altLang="zh-CN" sz="2800" b="1" dirty="0">
                  <a:solidFill>
                    <a:srgbClr val="FF66FF"/>
                  </a:solidFill>
                  <a:latin typeface="黑体" panose="02010609060101010101" charset="-122"/>
                  <a:ea typeface="黑体" panose="02010609060101010101" charset="-122"/>
                </a:rPr>
                <a:t>(</a:t>
              </a:r>
              <a:r>
                <a:rPr lang="zh-CN" altLang="en-US" sz="2800" b="1" dirty="0">
                  <a:solidFill>
                    <a:srgbClr val="FF66FF"/>
                  </a:solidFill>
                  <a:latin typeface="黑体" panose="02010609060101010101" charset="-122"/>
                  <a:ea typeface="黑体" panose="02010609060101010101" charset="-122"/>
                </a:rPr>
                <a:t>波动滞后，数量稍低</a:t>
              </a:r>
              <a:r>
                <a:rPr lang="en-US" altLang="zh-CN" sz="2800" b="1" dirty="0">
                  <a:solidFill>
                    <a:srgbClr val="FF66FF"/>
                  </a:solidFill>
                  <a:latin typeface="黑体" panose="02010609060101010101" charset="-122"/>
                  <a:ea typeface="黑体" panose="02010609060101010101" charset="-122"/>
                </a:rPr>
                <a:t>)</a:t>
              </a:r>
              <a:endParaRPr lang="zh-CN" altLang="en-US" sz="2800" b="1" dirty="0">
                <a:solidFill>
                  <a:srgbClr val="FF66FF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/>
          <p:cNvSpPr txBox="1"/>
          <p:nvPr>
            <p:custDataLst>
              <p:tags r:id="rId1"/>
            </p:custDataLst>
          </p:nvPr>
        </p:nvSpPr>
        <p:spPr>
          <a:xfrm>
            <a:off x="35560" y="332740"/>
            <a:ext cx="7886700" cy="469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、种间关系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）寄生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	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3215" y="1412875"/>
            <a:ext cx="8286115" cy="18491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zh-CN" altLang="en-US" sz="2400" b="1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pitchFamily="2" charset="2"/>
              </a:rPr>
              <a:t>一种生物寄居于另一种生物的体内或体表，摄取寄主体内的养分以维持生活。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Wingdings" panose="05000000000000000000" pitchFamily="2" charset="2"/>
            </a:endParaRP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pitchFamily="2" charset="2"/>
              </a:rPr>
              <a:t>*寄生者受益，寄主不利</a:t>
            </a:r>
          </a:p>
        </p:txBody>
      </p:sp>
      <p:pic>
        <p:nvPicPr>
          <p:cNvPr id="2050" name="Picture 2" descr="查看源图像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" y="3501612"/>
            <a:ext cx="3594326" cy="286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查看源图像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145" y="3539490"/>
            <a:ext cx="4199255" cy="281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5605" y="1701165"/>
            <a:ext cx="849630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zh-CN" altLang="en-US" sz="24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两种生物生活在一起，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相互依存，彼此有利</a:t>
            </a:r>
            <a:r>
              <a:rPr lang="zh-CN" altLang="en-US" sz="24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。（两者分开以后双方的生活都要受到很大影响，甚至不能生活而死亡。）</a:t>
            </a:r>
            <a:endParaRPr lang="en-US" altLang="zh-CN" sz="2400" b="1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*实例：根瘤菌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&amp;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豆科植物，地衣（藻类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&amp;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真菌）</a:t>
            </a:r>
          </a:p>
        </p:txBody>
      </p:sp>
      <p:sp>
        <p:nvSpPr>
          <p:cNvPr id="6" name="内容占位符 2"/>
          <p:cNvSpPr txBox="1"/>
          <p:nvPr>
            <p:custDataLst>
              <p:tags r:id="rId1"/>
            </p:custDataLst>
          </p:nvPr>
        </p:nvSpPr>
        <p:spPr>
          <a:xfrm>
            <a:off x="323215" y="692785"/>
            <a:ext cx="6801485" cy="101346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、种间关系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kumimoji="0" lang="zh-CN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互利共生</a:t>
            </a:r>
            <a:endParaRPr kumimoji="0" lang="zh-CN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69265" y="3905885"/>
            <a:ext cx="5715000" cy="2552700"/>
            <a:chOff x="739" y="6151"/>
            <a:chExt cx="9000" cy="4020"/>
          </a:xfrm>
        </p:grpSpPr>
        <p:grpSp>
          <p:nvGrpSpPr>
            <p:cNvPr id="4" name="Group 7"/>
            <p:cNvGrpSpPr/>
            <p:nvPr/>
          </p:nvGrpSpPr>
          <p:grpSpPr bwMode="auto">
            <a:xfrm>
              <a:off x="739" y="6151"/>
              <a:ext cx="9000" cy="4020"/>
              <a:chOff x="1907" y="2784"/>
              <a:chExt cx="3600" cy="1608"/>
            </a:xfrm>
          </p:grpSpPr>
          <p:sp>
            <p:nvSpPr>
              <p:cNvPr id="5" name="Line 8"/>
              <p:cNvSpPr>
                <a:spLocks noChangeShapeType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2404" y="2784"/>
                <a:ext cx="0" cy="115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3" name="Line 9"/>
              <p:cNvSpPr>
                <a:spLocks noChangeShapeType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2404" y="3921"/>
                <a:ext cx="2544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7" name="Text Box 10"/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1907" y="2798"/>
                <a:ext cx="388" cy="15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squar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</a:rPr>
                  <a:t>生物数量</a:t>
                </a:r>
              </a:p>
            </p:txBody>
          </p:sp>
          <p:sp>
            <p:nvSpPr>
              <p:cNvPr id="8" name="Text Box 11"/>
              <p:cNvSpPr txBox="1"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4938" y="3782"/>
                <a:ext cx="569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</a:rPr>
                  <a:t>时间</a:t>
                </a:r>
              </a:p>
            </p:txBody>
          </p:sp>
        </p:grpSp>
        <p:grpSp>
          <p:nvGrpSpPr>
            <p:cNvPr id="9" name="Group 2"/>
            <p:cNvGrpSpPr/>
            <p:nvPr/>
          </p:nvGrpSpPr>
          <p:grpSpPr bwMode="auto">
            <a:xfrm>
              <a:off x="1924" y="6404"/>
              <a:ext cx="7233" cy="1743"/>
              <a:chOff x="2404" y="2911"/>
              <a:chExt cx="2893" cy="697"/>
            </a:xfrm>
          </p:grpSpPr>
          <p:sp>
            <p:nvSpPr>
              <p:cNvPr id="10" name="Freeform 3"/>
              <p:cNvSpPr/>
              <p:nvPr>
                <p:custDataLst>
                  <p:tags r:id="rId2"/>
                </p:custDataLst>
              </p:nvPr>
            </p:nvSpPr>
            <p:spPr bwMode="auto">
              <a:xfrm>
                <a:off x="2404" y="3024"/>
                <a:ext cx="2112" cy="296"/>
              </a:xfrm>
              <a:custGeom>
                <a:avLst/>
                <a:gdLst>
                  <a:gd name="T0" fmla="*/ 0 w 2112"/>
                  <a:gd name="T1" fmla="*/ 288 h 296"/>
                  <a:gd name="T2" fmla="*/ 384 w 2112"/>
                  <a:gd name="T3" fmla="*/ 0 h 296"/>
                  <a:gd name="T4" fmla="*/ 912 w 2112"/>
                  <a:gd name="T5" fmla="*/ 288 h 296"/>
                  <a:gd name="T6" fmla="*/ 1392 w 2112"/>
                  <a:gd name="T7" fmla="*/ 48 h 296"/>
                  <a:gd name="T8" fmla="*/ 1824 w 2112"/>
                  <a:gd name="T9" fmla="*/ 240 h 296"/>
                  <a:gd name="T10" fmla="*/ 2112 w 2112"/>
                  <a:gd name="T11" fmla="*/ 4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12" h="296">
                    <a:moveTo>
                      <a:pt x="0" y="288"/>
                    </a:moveTo>
                    <a:cubicBezTo>
                      <a:pt x="116" y="144"/>
                      <a:pt x="232" y="0"/>
                      <a:pt x="384" y="0"/>
                    </a:cubicBezTo>
                    <a:cubicBezTo>
                      <a:pt x="536" y="0"/>
                      <a:pt x="744" y="280"/>
                      <a:pt x="912" y="288"/>
                    </a:cubicBezTo>
                    <a:cubicBezTo>
                      <a:pt x="1080" y="296"/>
                      <a:pt x="1240" y="56"/>
                      <a:pt x="1392" y="48"/>
                    </a:cubicBezTo>
                    <a:cubicBezTo>
                      <a:pt x="1544" y="40"/>
                      <a:pt x="1704" y="240"/>
                      <a:pt x="1824" y="240"/>
                    </a:cubicBezTo>
                    <a:cubicBezTo>
                      <a:pt x="1944" y="240"/>
                      <a:pt x="2064" y="80"/>
                      <a:pt x="2112" y="48"/>
                    </a:cubicBez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11" name="Freeform 4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2452" y="3312"/>
                <a:ext cx="2112" cy="296"/>
              </a:xfrm>
              <a:custGeom>
                <a:avLst/>
                <a:gdLst>
                  <a:gd name="T0" fmla="*/ 0 w 2112"/>
                  <a:gd name="T1" fmla="*/ 288 h 296"/>
                  <a:gd name="T2" fmla="*/ 384 w 2112"/>
                  <a:gd name="T3" fmla="*/ 0 h 296"/>
                  <a:gd name="T4" fmla="*/ 912 w 2112"/>
                  <a:gd name="T5" fmla="*/ 288 h 296"/>
                  <a:gd name="T6" fmla="*/ 1392 w 2112"/>
                  <a:gd name="T7" fmla="*/ 48 h 296"/>
                  <a:gd name="T8" fmla="*/ 1824 w 2112"/>
                  <a:gd name="T9" fmla="*/ 240 h 296"/>
                  <a:gd name="T10" fmla="*/ 2112 w 2112"/>
                  <a:gd name="T11" fmla="*/ 4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12" h="296">
                    <a:moveTo>
                      <a:pt x="0" y="288"/>
                    </a:moveTo>
                    <a:cubicBezTo>
                      <a:pt x="116" y="144"/>
                      <a:pt x="232" y="0"/>
                      <a:pt x="384" y="0"/>
                    </a:cubicBezTo>
                    <a:cubicBezTo>
                      <a:pt x="536" y="0"/>
                      <a:pt x="744" y="280"/>
                      <a:pt x="912" y="288"/>
                    </a:cubicBezTo>
                    <a:cubicBezTo>
                      <a:pt x="1080" y="296"/>
                      <a:pt x="1240" y="56"/>
                      <a:pt x="1392" y="48"/>
                    </a:cubicBezTo>
                    <a:cubicBezTo>
                      <a:pt x="1544" y="40"/>
                      <a:pt x="1704" y="240"/>
                      <a:pt x="1824" y="240"/>
                    </a:cubicBezTo>
                    <a:cubicBezTo>
                      <a:pt x="1944" y="240"/>
                      <a:pt x="2064" y="80"/>
                      <a:pt x="2112" y="48"/>
                    </a:cubicBezTo>
                  </a:path>
                </a:pathLst>
              </a:custGeom>
              <a:noFill/>
              <a:ln w="28575" cap="flat" cmpd="sng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12" name="Text Box 5"/>
              <p:cNvSpPr txBox="1"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4602" y="2911"/>
                <a:ext cx="685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</a:rPr>
                  <a:t>生物</a:t>
                </a:r>
                <a:r>
                  <a:rPr kumimoji="1" lang="en-US" altLang="zh-CN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</a:rPr>
                  <a:t>A</a:t>
                </a:r>
              </a:p>
            </p:txBody>
          </p:sp>
          <p:sp>
            <p:nvSpPr>
              <p:cNvPr id="13" name="Text Box 6"/>
              <p:cNvSpPr txBox="1"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4612" y="3253"/>
                <a:ext cx="685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FF00FF"/>
                    </a:solidFill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</a:rPr>
                  <a:t>生物</a:t>
                </a:r>
                <a:r>
                  <a:rPr kumimoji="1" lang="en-US" altLang="zh-C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FF00FF"/>
                    </a:solidFill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</a:rPr>
                  <a:t>B</a:t>
                </a:r>
              </a:p>
            </p:txBody>
          </p:sp>
        </p:grp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/>
          <p:cNvSpPr txBox="1"/>
          <p:nvPr>
            <p:custDataLst>
              <p:tags r:id="rId1"/>
            </p:custDataLst>
          </p:nvPr>
        </p:nvSpPr>
        <p:spPr>
          <a:xfrm>
            <a:off x="323215" y="692785"/>
            <a:ext cx="6102985" cy="10090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、种间关系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）原始合作</a:t>
            </a:r>
            <a:endParaRPr kumimoji="0" lang="zh-CN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3895" y="1557020"/>
            <a:ext cx="8210550" cy="1627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zh-CN" altLang="en-US" sz="24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两种生物生活在一起，</a:t>
            </a:r>
            <a:r>
              <a:rPr lang="zh-CN" altLang="en-US" sz="2400" b="1" dirty="0">
                <a:solidFill>
                  <a:srgbClr val="3B3B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相互受益，分开后各自也能独自生活。</a:t>
            </a:r>
            <a:endParaRPr lang="en-US" altLang="zh-CN" sz="2400" b="1" dirty="0">
              <a:solidFill>
                <a:srgbClr val="3B3B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*实例：海葵和寄居蟹；蚂蚁和蚜虫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514350" marR="0" lvl="0" indent="-5143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AutoNum type="circleNumDbPlain" startAt="3"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09333" y="2924810"/>
            <a:ext cx="8414046" cy="3372014"/>
            <a:chOff x="-99" y="1885"/>
            <a:chExt cx="18995" cy="7537"/>
          </a:xfrm>
        </p:grpSpPr>
        <p:pic>
          <p:nvPicPr>
            <p:cNvPr id="1026" name="Picture 2" descr="查看源图像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9" y="1885"/>
              <a:ext cx="9407" cy="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查看源图像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71"/>
            <a:stretch>
              <a:fillRect/>
            </a:stretch>
          </p:blipFill>
          <p:spPr bwMode="auto">
            <a:xfrm>
              <a:off x="9359" y="1885"/>
              <a:ext cx="9537" cy="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/>
          <p:cNvSpPr txBox="1"/>
          <p:nvPr>
            <p:custDataLst>
              <p:tags r:id="rId1"/>
            </p:custDataLst>
          </p:nvPr>
        </p:nvSpPr>
        <p:spPr>
          <a:xfrm>
            <a:off x="323215" y="692785"/>
            <a:ext cx="6102985" cy="10090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、群落的空间结构</a:t>
            </a:r>
            <a:endParaRPr kumimoji="0" lang="zh-CN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3215" y="1412875"/>
            <a:ext cx="7907020" cy="33127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ysClr val="windowText" lastClr="000000"/>
              </a:buClr>
              <a:buSzPct val="100000"/>
              <a:buFont typeface="Calibri" panose="020F0502020204030204" charset="0"/>
              <a:buNone/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800" b="1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2800" b="1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）垂直结构：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ysClr val="windowText" lastClr="000000"/>
              </a:buClr>
              <a:buSzPct val="100000"/>
              <a:buFont typeface="Calibri" panose="020F0502020204030204" charset="0"/>
              <a:buNone/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①概念：</a:t>
            </a:r>
            <a:r>
              <a:rPr lang="zh-CN" altLang="en-US" sz="28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群落中</a:t>
            </a:r>
            <a:r>
              <a:rPr lang="zh-CN" altLang="en-US" sz="2800" b="1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生物在垂直方向上的分层现象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ysClr val="windowText" lastClr="000000"/>
              </a:buClr>
              <a:buSzPct val="100000"/>
              <a:buFont typeface="Calibri" panose="020F0502020204030204" charset="0"/>
              <a:buNone/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②影响因素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ysClr val="windowText" lastClr="000000"/>
              </a:buClr>
              <a:buSzPct val="100000"/>
              <a:buFont typeface="Calibri" panose="020F0502020204030204" charset="0"/>
              <a:buNone/>
              <a:defRPr/>
            </a:pPr>
            <a:r>
              <a:rPr lang="en-US" altLang="zh-CN" sz="2800" b="1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sz="2800" b="1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陆生：光（植）、食物</a:t>
            </a:r>
            <a:r>
              <a:rPr lang="en-US" altLang="zh-CN" sz="2800" b="1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2800" b="1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习性（动物）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ysClr val="windowText" lastClr="000000"/>
              </a:buClr>
              <a:buSzPct val="100000"/>
              <a:buFont typeface="Calibri" panose="020F0502020204030204" charset="0"/>
              <a:buNone/>
              <a:defRPr/>
            </a:pPr>
            <a:r>
              <a:rPr lang="en-US" altLang="zh-CN" sz="2800" b="1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sz="2800" b="1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水生：溶解氧、温度、食物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ysClr val="windowText" lastClr="000000"/>
              </a:buClr>
              <a:buSzPct val="100000"/>
              <a:buFont typeface="Calibri" panose="020F0502020204030204" charset="0"/>
              <a:buNone/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③意义：提高资源利用率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301森林植物分层现象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92" y="476661"/>
            <a:ext cx="7469491" cy="500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73355" y="1477010"/>
            <a:ext cx="6641465" cy="4697528"/>
            <a:chOff x="-273" y="2326"/>
            <a:chExt cx="9293" cy="6360"/>
          </a:xfrm>
        </p:grpSpPr>
        <p:grpSp>
          <p:nvGrpSpPr>
            <p:cNvPr id="6" name="组合 5"/>
            <p:cNvGrpSpPr/>
            <p:nvPr>
              <p:custDataLst>
                <p:tags r:id="rId2"/>
              </p:custDataLst>
            </p:nvPr>
          </p:nvGrpSpPr>
          <p:grpSpPr>
            <a:xfrm>
              <a:off x="-104" y="2326"/>
              <a:ext cx="4305" cy="2149"/>
              <a:chOff x="8728942" y="22548"/>
              <a:chExt cx="3644845" cy="2236031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>
                <p:custDataLst>
                  <p:tags r:id="rId16"/>
                </p:custDataLst>
              </p:nvPr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921206" y="22548"/>
                <a:ext cx="2983222" cy="1759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文本框 8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8728942" y="1739701"/>
                <a:ext cx="3644845" cy="5188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SzTx/>
                  <a:buChar char="•"/>
                  <a:defRPr sz="33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54380" indent="-288925">
                  <a:spcBef>
                    <a:spcPct val="20000"/>
                  </a:spcBef>
                  <a:buSzTx/>
                  <a:buChar char="–"/>
                  <a:defRPr sz="28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2pPr>
                <a:lvl3pPr marL="1160780" indent="-231775">
                  <a:spcBef>
                    <a:spcPct val="20000"/>
                  </a:spcBef>
                  <a:buSzTx/>
                  <a:buChar char="•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3pPr>
                <a:lvl4pPr marL="1624330" indent="-231775">
                  <a:spcBef>
                    <a:spcPct val="20000"/>
                  </a:spcBef>
                  <a:buSzTx/>
                  <a:buChar char="–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4pPr>
                <a:lvl5pPr marL="2089150" indent="-231775">
                  <a:spcBef>
                    <a:spcPct val="20000"/>
                  </a:spcBef>
                  <a:buSzTx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5pPr>
                <a:lvl6pPr marL="2546350" indent="-231775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6pPr>
                <a:lvl7pPr marL="3003550" indent="-231775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7pPr>
                <a:lvl8pPr marL="3460750" indent="-231775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8pPr>
                <a:lvl9pPr marL="3917950" indent="-231775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  <a:sym typeface="Wingdings" panose="05000000000000000000" pitchFamily="2" charset="2"/>
                  </a:rPr>
                  <a:t>挺水层</a:t>
                </a:r>
                <a:r>
                  <a: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  <a:sym typeface="Wingdings" panose="05000000000000000000" pitchFamily="2" charset="2"/>
                  </a:rPr>
                  <a:t>植物菰（茭白）</a:t>
                </a:r>
              </a:p>
            </p:txBody>
          </p:sp>
        </p:grpSp>
        <p:grpSp>
          <p:nvGrpSpPr>
            <p:cNvPr id="9" name="组合 8"/>
            <p:cNvGrpSpPr/>
            <p:nvPr>
              <p:custDataLst>
                <p:tags r:id="rId3"/>
              </p:custDataLst>
            </p:nvPr>
          </p:nvGrpSpPr>
          <p:grpSpPr>
            <a:xfrm>
              <a:off x="15" y="4520"/>
              <a:ext cx="3740" cy="2053"/>
              <a:chOff x="8829351" y="2345643"/>
              <a:chExt cx="3166931" cy="2136501"/>
            </a:xfrm>
          </p:grpSpPr>
          <p:pic>
            <p:nvPicPr>
              <p:cNvPr id="10" name="Picture 4"/>
              <p:cNvPicPr>
                <a:picLocks noChangeAspect="1" noChangeArrowheads="1"/>
              </p:cNvPicPr>
              <p:nvPr>
                <p:custDataLst>
                  <p:tags r:id="rId14"/>
                </p:custDataLst>
              </p:nvPr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921206" y="2345643"/>
                <a:ext cx="2983222" cy="16714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文本框 8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8829351" y="3963179"/>
                <a:ext cx="3166931" cy="5189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SzTx/>
                  <a:buChar char="•"/>
                  <a:defRPr sz="33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54380" indent="-288925">
                  <a:spcBef>
                    <a:spcPct val="20000"/>
                  </a:spcBef>
                  <a:buSzTx/>
                  <a:buChar char="–"/>
                  <a:defRPr sz="28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2pPr>
                <a:lvl3pPr marL="1160780" indent="-231775">
                  <a:spcBef>
                    <a:spcPct val="20000"/>
                  </a:spcBef>
                  <a:buSzTx/>
                  <a:buChar char="•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3pPr>
                <a:lvl4pPr marL="1624330" indent="-231775">
                  <a:spcBef>
                    <a:spcPct val="20000"/>
                  </a:spcBef>
                  <a:buSzTx/>
                  <a:buChar char="–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4pPr>
                <a:lvl5pPr marL="2089150" indent="-231775">
                  <a:spcBef>
                    <a:spcPct val="20000"/>
                  </a:spcBef>
                  <a:buSzTx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5pPr>
                <a:lvl6pPr marL="2546350" indent="-231775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6pPr>
                <a:lvl7pPr marL="3003550" indent="-231775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7pPr>
                <a:lvl8pPr marL="3460750" indent="-231775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8pPr>
                <a:lvl9pPr marL="3917950" indent="-231775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  <a:sym typeface="Wingdings" panose="05000000000000000000" pitchFamily="2" charset="2"/>
                  </a:rPr>
                  <a:t>浮水层</a:t>
                </a:r>
                <a:r>
                  <a: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  <a:sym typeface="Wingdings" panose="05000000000000000000" pitchFamily="2" charset="2"/>
                  </a:rPr>
                  <a:t>植物凤眼莲</a:t>
                </a:r>
              </a:p>
            </p:txBody>
          </p:sp>
        </p:grpSp>
        <p:grpSp>
          <p:nvGrpSpPr>
            <p:cNvPr id="12" name="组合 11"/>
            <p:cNvGrpSpPr/>
            <p:nvPr>
              <p:custDataLst>
                <p:tags r:id="rId4"/>
              </p:custDataLst>
            </p:nvPr>
          </p:nvGrpSpPr>
          <p:grpSpPr>
            <a:xfrm>
              <a:off x="-273" y="6601"/>
              <a:ext cx="4223" cy="2085"/>
              <a:chOff x="8586187" y="4595080"/>
              <a:chExt cx="3575068" cy="2170358"/>
            </a:xfrm>
          </p:grpSpPr>
          <p:pic>
            <p:nvPicPr>
              <p:cNvPr id="13" name="Picture 6"/>
              <p:cNvPicPr>
                <a:picLocks noChangeAspect="1" noChangeArrowheads="1"/>
              </p:cNvPicPr>
              <p:nvPr>
                <p:custDataLst>
                  <p:tags r:id="rId12"/>
                </p:custDataLst>
              </p:nvPr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922756" y="4595080"/>
                <a:ext cx="2981672" cy="1651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文本框 8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8586187" y="6246395"/>
                <a:ext cx="3575068" cy="5190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SzTx/>
                  <a:buChar char="•"/>
                  <a:defRPr sz="33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54380" indent="-288925">
                  <a:spcBef>
                    <a:spcPct val="20000"/>
                  </a:spcBef>
                  <a:buSzTx/>
                  <a:buChar char="–"/>
                  <a:defRPr sz="28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2pPr>
                <a:lvl3pPr marL="1160780" indent="-231775">
                  <a:spcBef>
                    <a:spcPct val="20000"/>
                  </a:spcBef>
                  <a:buSzTx/>
                  <a:buChar char="•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3pPr>
                <a:lvl4pPr marL="1624330" indent="-231775">
                  <a:spcBef>
                    <a:spcPct val="20000"/>
                  </a:spcBef>
                  <a:buSzTx/>
                  <a:buChar char="–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4pPr>
                <a:lvl5pPr marL="2089150" indent="-231775">
                  <a:spcBef>
                    <a:spcPct val="20000"/>
                  </a:spcBef>
                  <a:buSzTx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5pPr>
                <a:lvl6pPr marL="2546350" indent="-231775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6pPr>
                <a:lvl7pPr marL="3003550" indent="-231775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7pPr>
                <a:lvl8pPr marL="3460750" indent="-231775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8pPr>
                <a:lvl9pPr marL="3917950" indent="-231775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  <a:sym typeface="Wingdings" panose="05000000000000000000" pitchFamily="2" charset="2"/>
                  </a:rPr>
                  <a:t>沉水层</a:t>
                </a: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  <a:sym typeface="Wingdings" panose="05000000000000000000" pitchFamily="2" charset="2"/>
                  </a:rPr>
                  <a:t>植物水车前</a:t>
                </a: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>
              <a:off x="3456" y="3189"/>
              <a:ext cx="5564" cy="4034"/>
              <a:chOff x="3456" y="3189"/>
              <a:chExt cx="5564" cy="4034"/>
            </a:xfrm>
          </p:grpSpPr>
          <p:pic>
            <p:nvPicPr>
              <p:cNvPr id="15" name="图片 14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078" t="11129" r="2500" b="7991"/>
              <a:stretch>
                <a:fillRect/>
              </a:stretch>
            </p:blipFill>
            <p:spPr>
              <a:xfrm>
                <a:off x="3883" y="3189"/>
                <a:ext cx="5138" cy="3824"/>
              </a:xfrm>
              <a:prstGeom prst="rect">
                <a:avLst/>
              </a:prstGeom>
            </p:spPr>
          </p:pic>
          <p:sp>
            <p:nvSpPr>
              <p:cNvPr id="16" name="TextBox 9"/>
              <p:cNvSpPr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5586" y="3869"/>
                <a:ext cx="1340" cy="49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SzTx/>
                  <a:buChar char="•"/>
                  <a:defRPr sz="33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54380" indent="-288925">
                  <a:spcBef>
                    <a:spcPct val="20000"/>
                  </a:spcBef>
                  <a:buSzTx/>
                  <a:buChar char="–"/>
                  <a:defRPr sz="28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2pPr>
                <a:lvl3pPr marL="1160780" indent="-231775">
                  <a:spcBef>
                    <a:spcPct val="20000"/>
                  </a:spcBef>
                  <a:buSzTx/>
                  <a:buChar char="•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3pPr>
                <a:lvl4pPr marL="1624330" indent="-231775">
                  <a:spcBef>
                    <a:spcPct val="20000"/>
                  </a:spcBef>
                  <a:buSzTx/>
                  <a:buChar char="–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4pPr>
                <a:lvl5pPr marL="2089150" indent="-231775">
                  <a:spcBef>
                    <a:spcPct val="20000"/>
                  </a:spcBef>
                  <a:buSzTx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5pPr>
                <a:lvl6pPr marL="2546350" indent="-231775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6pPr>
                <a:lvl7pPr marL="3003550" indent="-231775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7pPr>
                <a:lvl8pPr marL="3460750" indent="-231775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8pPr>
                <a:lvl9pPr marL="3917950" indent="-231775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  <a:sym typeface="Wingdings" panose="05000000000000000000" pitchFamily="2" charset="2"/>
                  </a:rPr>
                  <a:t>挺水层</a:t>
                </a: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Arial" panose="020B0604020202020204" pitchFamily="34" charset="0"/>
                  <a:sym typeface="Wingdings" panose="05000000000000000000" pitchFamily="2" charset="2"/>
                </a:endParaRPr>
              </a:p>
            </p:txBody>
          </p:sp>
          <p:sp>
            <p:nvSpPr>
              <p:cNvPr id="17" name="TextBox 5"/>
              <p:cNvSpPr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6460" y="4665"/>
                <a:ext cx="1352" cy="49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SzTx/>
                  <a:buChar char="•"/>
                  <a:defRPr sz="33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54380" indent="-288925">
                  <a:spcBef>
                    <a:spcPct val="20000"/>
                  </a:spcBef>
                  <a:buSzTx/>
                  <a:buChar char="–"/>
                  <a:defRPr sz="28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2pPr>
                <a:lvl3pPr marL="1160780" indent="-231775">
                  <a:spcBef>
                    <a:spcPct val="20000"/>
                  </a:spcBef>
                  <a:buSzTx/>
                  <a:buChar char="•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3pPr>
                <a:lvl4pPr marL="1624330" indent="-231775">
                  <a:spcBef>
                    <a:spcPct val="20000"/>
                  </a:spcBef>
                  <a:buSzTx/>
                  <a:buChar char="–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4pPr>
                <a:lvl5pPr marL="2089150" indent="-231775">
                  <a:spcBef>
                    <a:spcPct val="20000"/>
                  </a:spcBef>
                  <a:buSzTx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5pPr>
                <a:lvl6pPr marL="2546350" indent="-231775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6pPr>
                <a:lvl7pPr marL="3003550" indent="-231775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7pPr>
                <a:lvl8pPr marL="3460750" indent="-231775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8pPr>
                <a:lvl9pPr marL="3917950" indent="-231775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  <a:sym typeface="Wingdings" panose="05000000000000000000" pitchFamily="2" charset="2"/>
                  </a:rPr>
                  <a:t>浮水层</a:t>
                </a: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Arial" panose="020B0604020202020204" pitchFamily="34" charset="0"/>
                  <a:sym typeface="Wingdings" panose="05000000000000000000" pitchFamily="2" charset="2"/>
                </a:endParaRPr>
              </a:p>
            </p:txBody>
          </p:sp>
          <p:sp>
            <p:nvSpPr>
              <p:cNvPr id="18" name="TextBox 6"/>
              <p:cNvSpPr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7273" y="5582"/>
                <a:ext cx="1324" cy="49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SzTx/>
                  <a:buChar char="•"/>
                  <a:defRPr sz="33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1pPr>
                <a:lvl2pPr marL="754380" indent="-288925">
                  <a:spcBef>
                    <a:spcPct val="20000"/>
                  </a:spcBef>
                  <a:buSzTx/>
                  <a:buChar char="–"/>
                  <a:defRPr sz="28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2pPr>
                <a:lvl3pPr marL="1160780" indent="-231775">
                  <a:spcBef>
                    <a:spcPct val="20000"/>
                  </a:spcBef>
                  <a:buSzTx/>
                  <a:buChar char="•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3pPr>
                <a:lvl4pPr marL="1624330" indent="-231775">
                  <a:spcBef>
                    <a:spcPct val="20000"/>
                  </a:spcBef>
                  <a:buSzTx/>
                  <a:buChar char="–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4pPr>
                <a:lvl5pPr marL="2089150" indent="-231775">
                  <a:spcBef>
                    <a:spcPct val="20000"/>
                  </a:spcBef>
                  <a:buSzTx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5pPr>
                <a:lvl6pPr marL="2546350" indent="-231775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6pPr>
                <a:lvl7pPr marL="3003550" indent="-231775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7pPr>
                <a:lvl8pPr marL="3460750" indent="-231775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8pPr>
                <a:lvl9pPr marL="3917950" indent="-231775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  <a:sym typeface="Wingdings" panose="05000000000000000000" pitchFamily="2" charset="2"/>
                  </a:rPr>
                  <a:t>沉水层</a:t>
                </a: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Arial" panose="020B0604020202020204" pitchFamily="34" charset="0"/>
                  <a:sym typeface="Wingdings" panose="05000000000000000000" pitchFamily="2" charset="2"/>
                </a:endParaRPr>
              </a:p>
            </p:txBody>
          </p:sp>
          <p:cxnSp>
            <p:nvCxnSpPr>
              <p:cNvPr id="19" name="直接箭头连接符 18"/>
              <p:cNvCxnSpPr/>
              <p:nvPr>
                <p:custDataLst>
                  <p:tags r:id="rId9"/>
                </p:custDataLst>
              </p:nvPr>
            </p:nvCxnSpPr>
            <p:spPr>
              <a:xfrm flipH="1" flipV="1">
                <a:off x="3456" y="3460"/>
                <a:ext cx="1712" cy="782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箭头连接符 19"/>
              <p:cNvCxnSpPr/>
              <p:nvPr>
                <p:custDataLst>
                  <p:tags r:id="rId10"/>
                </p:custDataLst>
              </p:nvPr>
            </p:nvCxnSpPr>
            <p:spPr>
              <a:xfrm flipH="1">
                <a:off x="3747" y="6000"/>
                <a:ext cx="3179" cy="1223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箭头连接符 20"/>
              <p:cNvCxnSpPr/>
              <p:nvPr>
                <p:custDataLst>
                  <p:tags r:id="rId11"/>
                </p:custDataLst>
              </p:nvPr>
            </p:nvCxnSpPr>
            <p:spPr>
              <a:xfrm flipH="1">
                <a:off x="3711" y="5112"/>
                <a:ext cx="2264" cy="263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2" name="图片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9"/>
          <a:stretch>
            <a:fillRect/>
          </a:stretch>
        </p:blipFill>
        <p:spPr>
          <a:xfrm>
            <a:off x="6550086" y="944724"/>
            <a:ext cx="2457126" cy="448512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内容占位符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6" y="1795509"/>
            <a:ext cx="4355976" cy="326698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3"/>
          <a:stretch>
            <a:fillRect/>
          </a:stretch>
        </p:blipFill>
        <p:spPr>
          <a:xfrm>
            <a:off x="4476542" y="1795509"/>
            <a:ext cx="4631962" cy="3266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 txBox="1"/>
          <p:nvPr>
            <p:custDataLst>
              <p:tags r:id="rId1"/>
            </p:custDataLst>
          </p:nvPr>
        </p:nvSpPr>
        <p:spPr>
          <a:xfrm>
            <a:off x="251460" y="1269365"/>
            <a:ext cx="7682865" cy="4189095"/>
          </a:xfrm>
          <a:prstGeom prst="rect">
            <a:avLst/>
          </a:prstGeom>
        </p:spPr>
        <p:txBody>
          <a:bodyPr vert="horz" lIns="0" tIns="45720" rIns="0" bIns="45720" rtlCol="0"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charset="0"/>
              <a:buChar char=" "/>
              <a:defRPr sz="3600" b="1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1pPr>
            <a:lvl2pPr marL="658495" indent="-4572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3200" b="1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2pPr>
            <a:lvl3pPr marL="727075" indent="-3429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3pPr>
            <a:lvl4pPr marL="74993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charset="0"/>
              <a:buChar char="◦"/>
              <a:defRPr sz="2400" b="1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4pPr>
            <a:lvl5pPr marL="93281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charset="0"/>
              <a:buChar char="◦"/>
              <a:defRPr sz="2400" b="1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5pPr>
            <a:lvl6pPr marL="109982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845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87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895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ysClr val="windowText" lastClr="000000"/>
              </a:buClr>
              <a:buSzPct val="100000"/>
              <a:buFont typeface="Calibri" panose="020F0502020204030204" charset="0"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）水平结构</a:t>
            </a:r>
            <a:endParaRPr kumimoji="0" lang="en-US" altLang="zh-CN" sz="28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ysClr val="windowText" lastClr="000000"/>
              </a:buClr>
              <a:buSzPct val="100000"/>
              <a:buFont typeface="Calibri" panose="020F0502020204030204" charset="0"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①概念：</a:t>
            </a:r>
            <a:endParaRPr kumimoji="0" lang="en-US" altLang="zh-CN" sz="28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ysClr val="windowText" lastClr="000000"/>
              </a:buClr>
              <a:buSzPct val="100000"/>
              <a:buFont typeface="Calibri" panose="020F0502020204030204" charset="0"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群落中生物在水平方向上不同地段分布不同</a:t>
            </a:r>
            <a:endParaRPr kumimoji="0" lang="en-US" altLang="zh-CN" sz="28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ysClr val="windowText" lastClr="000000"/>
              </a:buClr>
              <a:buSzPct val="100000"/>
              <a:buFont typeface="Calibri" panose="020F0502020204030204" charset="0"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②特点：镶嵌分布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ysClr val="windowText" lastClr="000000"/>
              </a:buClr>
              <a:buSzPct val="100000"/>
              <a:buFont typeface="Calibri" panose="020F0502020204030204" charset="0"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③影响因素：</a:t>
            </a:r>
            <a:endParaRPr kumimoji="0" lang="en-US" altLang="zh-CN" sz="28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ysClr val="windowText" lastClr="000000"/>
              </a:buClr>
              <a:buSzPct val="100000"/>
              <a:buFont typeface="Calibri" panose="020F0502020204030204" charset="0"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水源、地形、温度、湿度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、人类活动</a:t>
            </a:r>
          </a:p>
        </p:txBody>
      </p:sp>
      <p:sp>
        <p:nvSpPr>
          <p:cNvPr id="6" name="内容占位符 2"/>
          <p:cNvSpPr txBox="1"/>
          <p:nvPr>
            <p:custDataLst>
              <p:tags r:id="rId2"/>
            </p:custDataLst>
          </p:nvPr>
        </p:nvSpPr>
        <p:spPr>
          <a:xfrm>
            <a:off x="35560" y="621030"/>
            <a:ext cx="6102985" cy="10090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、群落的空间结构</a:t>
            </a:r>
            <a:endParaRPr kumimoji="0" lang="zh-CN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79705" y="332740"/>
            <a:ext cx="956056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一、种群的数量特征</a:t>
            </a: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、概念：在一定空间范围内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，同种生物所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有个体的集合</a:t>
            </a:r>
          </a:p>
          <a:p>
            <a:pPr>
              <a:lnSpc>
                <a:spcPct val="150000"/>
              </a:lnSpc>
            </a:pPr>
            <a:endParaRPr lang="en-US" altLang="zh-CN" sz="28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en-US" altLang="zh-CN" sz="28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、数量特征</a:t>
            </a:r>
          </a:p>
        </p:txBody>
      </p:sp>
      <p:sp>
        <p:nvSpPr>
          <p:cNvPr id="5" name="左大括号 4"/>
          <p:cNvSpPr/>
          <p:nvPr/>
        </p:nvSpPr>
        <p:spPr>
          <a:xfrm>
            <a:off x="2483485" y="2132965"/>
            <a:ext cx="492125" cy="2658110"/>
          </a:xfrm>
          <a:prstGeom prst="leftBrace">
            <a:avLst>
              <a:gd name="adj1" fmla="val 61677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771775" y="1701165"/>
            <a:ext cx="4572000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种群密度</a:t>
            </a: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）出生率、死亡率</a:t>
            </a: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）迁入率、迁出率</a:t>
            </a: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4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）年龄结构</a:t>
            </a: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5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）性别比例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79705" y="5445125"/>
            <a:ext cx="67030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、调查方法：普查法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取样调查</a:t>
            </a:r>
          </a:p>
        </p:txBody>
      </p:sp>
      <p:sp>
        <p:nvSpPr>
          <p:cNvPr id="8" name="左大括号 7"/>
          <p:cNvSpPr/>
          <p:nvPr>
            <p:custDataLst>
              <p:tags r:id="rId1"/>
            </p:custDataLst>
          </p:nvPr>
        </p:nvSpPr>
        <p:spPr>
          <a:xfrm>
            <a:off x="5939790" y="5085080"/>
            <a:ext cx="334645" cy="1475740"/>
          </a:xfrm>
          <a:prstGeom prst="leftBrace">
            <a:avLst>
              <a:gd name="adj1" fmla="val 61677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299835" y="4691380"/>
            <a:ext cx="197548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样方法</a:t>
            </a:r>
          </a:p>
          <a:p>
            <a:pPr>
              <a:lnSpc>
                <a:spcPct val="150000"/>
              </a:lnSpc>
            </a:pPr>
            <a:endParaRPr lang="zh-CN" altLang="en-US" sz="28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标记重捕法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441664" y="1628487"/>
            <a:ext cx="8293700" cy="4431054"/>
            <a:chOff x="1833" y="3104"/>
            <a:chExt cx="10538" cy="489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3"/>
            <a:srcRect l="6217" r="6325"/>
            <a:stretch>
              <a:fillRect/>
            </a:stretch>
          </p:blipFill>
          <p:spPr>
            <a:xfrm>
              <a:off x="7200" y="3104"/>
              <a:ext cx="5171" cy="3358"/>
            </a:xfrm>
            <a:prstGeom prst="rect">
              <a:avLst/>
            </a:prstGeom>
            <a:solidFill>
              <a:srgbClr val="9999FF"/>
            </a:solidFill>
            <a:ln w="38100">
              <a:solidFill>
                <a:srgbClr val="3333FF"/>
              </a:solidFill>
            </a:ln>
          </p:spPr>
        </p:pic>
        <p:sp>
          <p:nvSpPr>
            <p:cNvPr id="3" name="矩形 2"/>
            <p:cNvSpPr/>
            <p:nvPr/>
          </p:nvSpPr>
          <p:spPr>
            <a:xfrm>
              <a:off x="7460" y="6648"/>
              <a:ext cx="4597" cy="5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2400" b="1" dirty="0">
                  <a:latin typeface="黑体" panose="02010609060101010101" charset="-122"/>
                  <a:ea typeface="黑体" panose="02010609060101010101" charset="-122"/>
                </a:rPr>
                <a:t>3</a:t>
              </a:r>
              <a:r>
                <a:rPr lang="zh-CN" altLang="en-US" sz="2400" b="1" dirty="0">
                  <a:latin typeface="黑体" panose="02010609060101010101" charset="-122"/>
                  <a:ea typeface="黑体" panose="02010609060101010101" charset="-122"/>
                </a:rPr>
                <a:t>种蝙蝠的夜间觅食时段</a:t>
              </a: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/>
            <a:srcRect r="1682" b="4687"/>
            <a:stretch>
              <a:fillRect/>
            </a:stretch>
          </p:blipFill>
          <p:spPr>
            <a:xfrm>
              <a:off x="1833" y="3175"/>
              <a:ext cx="4155" cy="3194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2108" y="6689"/>
              <a:ext cx="3440" cy="5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latin typeface="黑体" panose="02010609060101010101" charset="-122"/>
                  <a:ea typeface="黑体" panose="02010609060101010101" charset="-122"/>
                </a:rPr>
                <a:t>铃兰早春季节开花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2232" y="7488"/>
              <a:ext cx="3533" cy="5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latin typeface="黑体" panose="02010609060101010101" charset="-122"/>
                  <a:ea typeface="黑体" panose="02010609060101010101" charset="-122"/>
                </a:rPr>
                <a:t>群落的季节节律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8031" y="7477"/>
              <a:ext cx="3510" cy="5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latin typeface="黑体" panose="02010609060101010101" charset="-122"/>
                  <a:ea typeface="黑体" panose="02010609060101010101" charset="-122"/>
                </a:rPr>
                <a:t>群落的昼夜节律</a:t>
              </a:r>
            </a:p>
          </p:txBody>
        </p:sp>
      </p:grpSp>
      <p:sp>
        <p:nvSpPr>
          <p:cNvPr id="9" name="内容占位符 2"/>
          <p:cNvSpPr txBox="1"/>
          <p:nvPr>
            <p:custDataLst>
              <p:tags r:id="rId1"/>
            </p:custDataLst>
          </p:nvPr>
        </p:nvSpPr>
        <p:spPr>
          <a:xfrm>
            <a:off x="251460" y="332740"/>
            <a:ext cx="3913505" cy="66230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、群落的季节性</a:t>
            </a:r>
            <a:endParaRPr kumimoji="0" lang="zh-CN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65760" y="937895"/>
            <a:ext cx="81222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群落的组成和外貌随时间发生有规律的变化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75494" y="836960"/>
            <a:ext cx="2538282" cy="52197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生态位</a:t>
            </a:r>
          </a:p>
        </p:txBody>
      </p:sp>
      <p:sp>
        <p:nvSpPr>
          <p:cNvPr id="3" name="矩形 2"/>
          <p:cNvSpPr/>
          <p:nvPr/>
        </p:nvSpPr>
        <p:spPr>
          <a:xfrm>
            <a:off x="539996" y="1484335"/>
            <a:ext cx="8046894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一个种群在其所处的群落中有其特定的地位和作用。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包括它所处的空间位置、占用资源的情况，以及与其它物种的关系等，称为这个物种的生态位。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468107" y="2763520"/>
            <a:ext cx="7706159" cy="3554433"/>
            <a:chOff x="811" y="4571"/>
            <a:chExt cx="7102" cy="35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/>
            <a:srcRect r="-210" b="4795"/>
            <a:stretch>
              <a:fillRect/>
            </a:stretch>
          </p:blipFill>
          <p:spPr>
            <a:xfrm>
              <a:off x="811" y="4661"/>
              <a:ext cx="3525" cy="3018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6" y="4571"/>
              <a:ext cx="3503" cy="3295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5390" y="7726"/>
              <a:ext cx="2523" cy="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生态位分化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733" y="7753"/>
              <a:ext cx="2523" cy="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生态位重叠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5560" y="1969135"/>
            <a:ext cx="7937500" cy="3101340"/>
            <a:chOff x="2936" y="3750"/>
            <a:chExt cx="12500" cy="4884"/>
          </a:xfrm>
        </p:grpSpPr>
        <p:sp>
          <p:nvSpPr>
            <p:cNvPr id="5" name="文本框 4"/>
            <p:cNvSpPr txBox="1"/>
            <p:nvPr>
              <p:custDataLst>
                <p:tags r:id="rId2"/>
              </p:custDataLst>
            </p:nvPr>
          </p:nvSpPr>
          <p:spPr>
            <a:xfrm>
              <a:off x="2936" y="7043"/>
              <a:ext cx="257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黑体" panose="02010609060101010101" charset="-122"/>
                  <a:ea typeface="黑体" panose="02010609060101010101" charset="-122"/>
                </a:rPr>
                <a:t>生物群落</a:t>
              </a:r>
            </a:p>
          </p:txBody>
        </p:sp>
        <p:sp>
          <p:nvSpPr>
            <p:cNvPr id="12" name="文本框 11"/>
            <p:cNvSpPr txBox="1"/>
            <p:nvPr>
              <p:custDataLst>
                <p:tags r:id="rId3"/>
              </p:custDataLst>
            </p:nvPr>
          </p:nvSpPr>
          <p:spPr>
            <a:xfrm>
              <a:off x="5399" y="6028"/>
              <a:ext cx="3180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2400" b="1" dirty="0">
                  <a:latin typeface="黑体" panose="02010609060101010101" charset="-122"/>
                  <a:ea typeface="黑体" panose="02010609060101010101" charset="-122"/>
                </a:rPr>
                <a:t>自然生物群落</a:t>
              </a:r>
            </a:p>
          </p:txBody>
        </p:sp>
        <p:sp>
          <p:nvSpPr>
            <p:cNvPr id="14" name="文本框 13"/>
            <p:cNvSpPr txBox="1"/>
            <p:nvPr>
              <p:custDataLst>
                <p:tags r:id="rId4"/>
              </p:custDataLst>
            </p:nvPr>
          </p:nvSpPr>
          <p:spPr>
            <a:xfrm>
              <a:off x="5471" y="7909"/>
              <a:ext cx="3180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2400" b="1" dirty="0">
                  <a:latin typeface="黑体" panose="02010609060101010101" charset="-122"/>
                  <a:ea typeface="黑体" panose="02010609060101010101" charset="-122"/>
                </a:rPr>
                <a:t>人工生物群落</a:t>
              </a:r>
            </a:p>
          </p:txBody>
        </p:sp>
        <p:sp>
          <p:nvSpPr>
            <p:cNvPr id="18" name="文本框 17"/>
            <p:cNvSpPr txBox="1"/>
            <p:nvPr>
              <p:custDataLst>
                <p:tags r:id="rId5"/>
              </p:custDataLst>
            </p:nvPr>
          </p:nvSpPr>
          <p:spPr>
            <a:xfrm>
              <a:off x="8807" y="4680"/>
              <a:ext cx="3180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latin typeface="黑体" panose="02010609060101010101" charset="-122"/>
                  <a:ea typeface="黑体" panose="02010609060101010101" charset="-122"/>
                </a:rPr>
                <a:t>陆地生物群落</a:t>
              </a:r>
              <a:endParaRPr lang="zh-CN" altLang="en-US" sz="2400" dirty="0"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8848" y="7259"/>
              <a:ext cx="3180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latin typeface="黑体" panose="02010609060101010101" charset="-122"/>
                  <a:ea typeface="黑体" panose="02010609060101010101" charset="-122"/>
                </a:rPr>
                <a:t>水生生物群落</a:t>
              </a:r>
              <a:endParaRPr lang="zh-CN" altLang="en-US" sz="2400" dirty="0"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sp>
          <p:nvSpPr>
            <p:cNvPr id="22" name="左大括号 21"/>
            <p:cNvSpPr/>
            <p:nvPr>
              <p:custDataLst>
                <p:tags r:id="rId7"/>
              </p:custDataLst>
            </p:nvPr>
          </p:nvSpPr>
          <p:spPr>
            <a:xfrm>
              <a:off x="12022" y="4045"/>
              <a:ext cx="225" cy="2081"/>
            </a:xfrm>
            <a:prstGeom prst="leftBrace">
              <a:avLst/>
            </a:prstGeom>
            <a:ln w="190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8"/>
              </p:custDataLst>
            </p:nvPr>
          </p:nvSpPr>
          <p:spPr>
            <a:xfrm>
              <a:off x="12159" y="5576"/>
              <a:ext cx="3180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2400" b="1" dirty="0">
                  <a:latin typeface="黑体" panose="02010609060101010101" charset="-122"/>
                  <a:ea typeface="黑体" panose="02010609060101010101" charset="-122"/>
                </a:rPr>
                <a:t>森林生物群落</a:t>
              </a:r>
            </a:p>
          </p:txBody>
        </p:sp>
        <p:sp>
          <p:nvSpPr>
            <p:cNvPr id="26" name="文本框 25"/>
            <p:cNvSpPr txBox="1"/>
            <p:nvPr>
              <p:custDataLst>
                <p:tags r:id="rId9"/>
              </p:custDataLst>
            </p:nvPr>
          </p:nvSpPr>
          <p:spPr>
            <a:xfrm>
              <a:off x="12163" y="4704"/>
              <a:ext cx="3180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latin typeface="黑体" panose="02010609060101010101" charset="-122"/>
                  <a:ea typeface="黑体" panose="02010609060101010101" charset="-122"/>
                </a:rPr>
                <a:t>草原生物群落</a:t>
              </a:r>
              <a:endParaRPr lang="zh-CN" altLang="en-US" sz="2400" dirty="0"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10"/>
              </p:custDataLst>
            </p:nvPr>
          </p:nvSpPr>
          <p:spPr>
            <a:xfrm>
              <a:off x="12159" y="3750"/>
              <a:ext cx="3180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latin typeface="黑体" panose="02010609060101010101" charset="-122"/>
                  <a:ea typeface="黑体" panose="02010609060101010101" charset="-122"/>
                </a:rPr>
                <a:t>荒漠生物群落</a:t>
              </a:r>
              <a:endParaRPr lang="zh-CN" altLang="en-US" sz="2400" dirty="0"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sp>
          <p:nvSpPr>
            <p:cNvPr id="32" name="文本框 31"/>
            <p:cNvSpPr txBox="1"/>
            <p:nvPr>
              <p:custDataLst>
                <p:tags r:id="rId11"/>
              </p:custDataLst>
            </p:nvPr>
          </p:nvSpPr>
          <p:spPr>
            <a:xfrm>
              <a:off x="12247" y="6761"/>
              <a:ext cx="3180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latin typeface="黑体" panose="02010609060101010101" charset="-122"/>
                  <a:ea typeface="黑体" panose="02010609060101010101" charset="-122"/>
                </a:rPr>
                <a:t>淡水生物群落</a:t>
              </a:r>
              <a:endParaRPr lang="zh-CN" altLang="en-US" sz="2400" dirty="0"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2"/>
              </p:custDataLst>
            </p:nvPr>
          </p:nvSpPr>
          <p:spPr>
            <a:xfrm>
              <a:off x="12256" y="7714"/>
              <a:ext cx="3180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latin typeface="黑体" panose="02010609060101010101" charset="-122"/>
                  <a:ea typeface="黑体" panose="02010609060101010101" charset="-122"/>
                </a:rPr>
                <a:t>海洋生物群落</a:t>
              </a:r>
              <a:endParaRPr lang="zh-CN" altLang="en-US" sz="2400" dirty="0"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sp>
          <p:nvSpPr>
            <p:cNvPr id="36" name="左大括号 35"/>
            <p:cNvSpPr/>
            <p:nvPr>
              <p:custDataLst>
                <p:tags r:id="rId13"/>
              </p:custDataLst>
            </p:nvPr>
          </p:nvSpPr>
          <p:spPr>
            <a:xfrm>
              <a:off x="12035" y="6955"/>
              <a:ext cx="281" cy="1389"/>
            </a:xfrm>
            <a:prstGeom prst="leftBrace">
              <a:avLst/>
            </a:prstGeom>
            <a:ln w="190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sp>
          <p:nvSpPr>
            <p:cNvPr id="38" name="左大括号 37"/>
            <p:cNvSpPr/>
            <p:nvPr>
              <p:custDataLst>
                <p:tags r:id="rId14"/>
              </p:custDataLst>
            </p:nvPr>
          </p:nvSpPr>
          <p:spPr>
            <a:xfrm>
              <a:off x="8581" y="5067"/>
              <a:ext cx="281" cy="2647"/>
            </a:xfrm>
            <a:prstGeom prst="leftBrace">
              <a:avLst/>
            </a:prstGeom>
            <a:ln w="190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sp>
          <p:nvSpPr>
            <p:cNvPr id="40" name="左大括号 39"/>
            <p:cNvSpPr/>
            <p:nvPr>
              <p:custDataLst>
                <p:tags r:id="rId15"/>
              </p:custDataLst>
            </p:nvPr>
          </p:nvSpPr>
          <p:spPr>
            <a:xfrm>
              <a:off x="5145" y="6408"/>
              <a:ext cx="377" cy="1968"/>
            </a:xfrm>
            <a:prstGeom prst="leftBrace">
              <a:avLst/>
            </a:prstGeom>
            <a:ln w="190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23" name="文本框 22"/>
          <p:cNvSpPr txBox="1"/>
          <p:nvPr>
            <p:custDataLst>
              <p:tags r:id="rId1"/>
            </p:custDataLst>
          </p:nvPr>
        </p:nvSpPr>
        <p:spPr>
          <a:xfrm>
            <a:off x="179705" y="116840"/>
            <a:ext cx="68465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六、群落类型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表格 1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56540" y="1348105"/>
          <a:ext cx="8771890" cy="3515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7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8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3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30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261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群落类型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分布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群落外貌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物种组成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425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荒漠生物群落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干旱区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沙砾裸露，植被极度稀疏。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物种少，群落结构非常简单。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3615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草原生物群落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半干旱区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草本植物像地毯般铺向天边。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动植物种类较少，群落结构相对简单。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4885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森林生物群落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湿润区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树木繁茂，树冠遮天蔽日。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群落结构非常复杂且相对稳定。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07315" y="5013325"/>
            <a:ext cx="91020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不同群落中的生物具有与该群落环境相适应的形态结构、生理特征和分布特点</a:t>
            </a:r>
            <a:r>
              <a:rPr lang="zh-CN" altLang="en-US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</a:p>
        </p:txBody>
      </p:sp>
      <p:sp>
        <p:nvSpPr>
          <p:cNvPr id="23" name="文本框 22"/>
          <p:cNvSpPr txBox="1"/>
          <p:nvPr>
            <p:custDataLst>
              <p:tags r:id="rId3"/>
            </p:custDataLst>
          </p:nvPr>
        </p:nvSpPr>
        <p:spPr>
          <a:xfrm>
            <a:off x="179705" y="116840"/>
            <a:ext cx="68465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六、群落类型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043020" y="692926"/>
            <a:ext cx="7314633" cy="5716003"/>
            <a:chOff x="8202" y="3009"/>
            <a:chExt cx="7953" cy="6161"/>
          </a:xfrm>
        </p:grpSpPr>
        <p:pic>
          <p:nvPicPr>
            <p:cNvPr id="9" name="Picture 2" descr="6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>
              <a:lum bright="-18000" contrast="6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2" y="3009"/>
              <a:ext cx="7566" cy="5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文本框 9"/>
            <p:cNvSpPr txBox="1"/>
            <p:nvPr>
              <p:custDataLst>
                <p:tags r:id="rId3"/>
              </p:custDataLst>
            </p:nvPr>
          </p:nvSpPr>
          <p:spPr>
            <a:xfrm>
              <a:off x="8594" y="8674"/>
              <a:ext cx="7561" cy="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黑体" panose="02010609060101010101" charset="-122"/>
                  <a:ea typeface="黑体" panose="02010609060101010101" charset="-122"/>
                </a:rPr>
                <a:t>世界陆地主要群落类型与温度和降水量的关系</a:t>
              </a:r>
            </a:p>
          </p:txBody>
        </p:sp>
      </p:grpSp>
      <p:sp>
        <p:nvSpPr>
          <p:cNvPr id="23" name="文本框 22"/>
          <p:cNvSpPr txBox="1"/>
          <p:nvPr>
            <p:custDataLst>
              <p:tags r:id="rId1"/>
            </p:custDataLst>
          </p:nvPr>
        </p:nvSpPr>
        <p:spPr>
          <a:xfrm>
            <a:off x="179705" y="-27305"/>
            <a:ext cx="68465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六、群落类型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79705" y="69215"/>
            <a:ext cx="8667750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七、群落演替</a:t>
            </a: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、演替类型</a:t>
            </a: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）初生演替</a:t>
            </a: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①概念：</a:t>
            </a:r>
            <a:r>
              <a:rPr lang="zh-CN" altLang="zh-CN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在一个从来没有被植物覆盖的地面，或者是原来存在过植被、但被彻底消灭了的地方发生的演替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②实例：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沙丘、火山岩、冰川泥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③过程：</a:t>
            </a:r>
            <a:r>
              <a:rPr lang="zh-CN" sz="2800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裸岩→地衣→苔藓→草本→灌木→乔木</a:t>
            </a:r>
            <a:r>
              <a:rPr lang="en-US" sz="2800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sz="2800" kern="100" dirty="0">
                <a:effectLst/>
                <a:latin typeface="华文楷体" panose="02010600040101010101" charset="-122"/>
                <a:ea typeface="华文楷体" panose="02010600040101010101" charset="-122"/>
                <a:sym typeface="+mn-ea"/>
              </a:rPr>
              <a:t>   </a:t>
            </a:r>
            <a:endParaRPr lang="en-US" sz="2800" kern="100" dirty="0">
              <a:solidFill>
                <a:schemeClr val="tx1"/>
              </a:solidFill>
              <a:effectLst/>
              <a:latin typeface="华文楷体" panose="02010600040101010101" charset="-122"/>
              <a:ea typeface="华文楷体" panose="02010600040101010101" charset="-122"/>
              <a:cs typeface="Times New Roman" panose="02020603050405020304"/>
            </a:endParaRPr>
          </a:p>
          <a:p>
            <a:pPr>
              <a:lnSpc>
                <a:spcPct val="150000"/>
              </a:lnSpc>
            </a:pPr>
            <a:endParaRPr lang="zh-CN" altLang="en-US" sz="28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79705" y="116840"/>
            <a:ext cx="68465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七、群落演替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67360" y="1094105"/>
            <a:ext cx="8435975" cy="4656569"/>
            <a:chOff x="1857" y="3266"/>
            <a:chExt cx="9556" cy="5488"/>
          </a:xfrm>
        </p:grpSpPr>
        <p:sp>
          <p:nvSpPr>
            <p:cNvPr id="8" name="文本框 8"/>
            <p:cNvSpPr txBox="1"/>
            <p:nvPr>
              <p:custDataLst>
                <p:tags r:id="rId2"/>
              </p:custDataLst>
            </p:nvPr>
          </p:nvSpPr>
          <p:spPr>
            <a:xfrm>
              <a:off x="2632" y="7817"/>
              <a:ext cx="1480" cy="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prstClr val="black"/>
                  </a:solidFill>
                  <a:latin typeface="华文楷体" panose="02010600040101010101" charset="-122"/>
                  <a:ea typeface="华文楷体" panose="02010600040101010101" charset="-122"/>
                </a:rPr>
                <a:t>地衣阶段</a:t>
              </a:r>
            </a:p>
          </p:txBody>
        </p:sp>
        <p:sp>
          <p:nvSpPr>
            <p:cNvPr id="9" name="文本框 8"/>
            <p:cNvSpPr txBox="1"/>
            <p:nvPr>
              <p:custDataLst>
                <p:tags r:id="rId3"/>
              </p:custDataLst>
            </p:nvPr>
          </p:nvSpPr>
          <p:spPr>
            <a:xfrm>
              <a:off x="5037" y="8375"/>
              <a:ext cx="1678" cy="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prstClr val="black"/>
                  </a:solidFill>
                  <a:latin typeface="华文楷体" panose="02010600040101010101" charset="-122"/>
                  <a:ea typeface="华文楷体" panose="02010600040101010101" charset="-122"/>
                </a:rPr>
                <a:t>苔藓阶段</a:t>
              </a:r>
            </a:p>
          </p:txBody>
        </p:sp>
        <p:sp>
          <p:nvSpPr>
            <p:cNvPr id="10" name="文本框 8"/>
            <p:cNvSpPr txBox="1"/>
            <p:nvPr>
              <p:custDataLst>
                <p:tags r:id="rId4"/>
              </p:custDataLst>
            </p:nvPr>
          </p:nvSpPr>
          <p:spPr>
            <a:xfrm>
              <a:off x="7077" y="7838"/>
              <a:ext cx="2056" cy="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prstClr val="black"/>
                  </a:solidFill>
                  <a:latin typeface="华文楷体" panose="02010600040101010101" charset="-122"/>
                  <a:ea typeface="华文楷体" panose="02010600040101010101" charset="-122"/>
                </a:rPr>
                <a:t>草本植物阶段</a:t>
              </a:r>
            </a:p>
          </p:txBody>
        </p:sp>
        <p:sp>
          <p:nvSpPr>
            <p:cNvPr id="16" name="文本框 8"/>
            <p:cNvSpPr txBox="1"/>
            <p:nvPr>
              <p:custDataLst>
                <p:tags r:id="rId5"/>
              </p:custDataLst>
            </p:nvPr>
          </p:nvSpPr>
          <p:spPr>
            <a:xfrm>
              <a:off x="9641" y="7131"/>
              <a:ext cx="1772" cy="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prstClr val="black"/>
                  </a:solidFill>
                  <a:latin typeface="华文楷体" panose="02010600040101010101" charset="-122"/>
                  <a:ea typeface="华文楷体" panose="02010600040101010101" charset="-122"/>
                </a:rPr>
                <a:t>灌木阶段</a:t>
              </a:r>
            </a:p>
          </p:txBody>
        </p:sp>
        <p:sp>
          <p:nvSpPr>
            <p:cNvPr id="21" name="文本框 8"/>
            <p:cNvSpPr txBox="1"/>
            <p:nvPr>
              <p:custDataLst>
                <p:tags r:id="rId6"/>
              </p:custDataLst>
            </p:nvPr>
          </p:nvSpPr>
          <p:spPr>
            <a:xfrm>
              <a:off x="9690" y="5038"/>
              <a:ext cx="1514" cy="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prstClr val="black"/>
                  </a:solidFill>
                  <a:latin typeface="华文楷体" panose="02010600040101010101" charset="-122"/>
                  <a:ea typeface="华文楷体" panose="02010600040101010101" charset="-122"/>
                </a:rPr>
                <a:t>乔木阶段</a:t>
              </a:r>
            </a:p>
          </p:txBody>
        </p:sp>
        <p:pic>
          <p:nvPicPr>
            <p:cNvPr id="29" name="图片 2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8" y="6225"/>
              <a:ext cx="2330" cy="1637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8" y="6758"/>
              <a:ext cx="2330" cy="1647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7" y="6144"/>
              <a:ext cx="2330" cy="1647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7" y="5448"/>
              <a:ext cx="2296" cy="1647"/>
            </a:xfrm>
            <a:prstGeom prst="rect">
              <a:avLst/>
            </a:prstGeom>
          </p:spPr>
        </p:pic>
        <p:sp>
          <p:nvSpPr>
            <p:cNvPr id="33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2408" y="5794"/>
              <a:ext cx="1890" cy="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prstClr val="black"/>
                  </a:solidFill>
                  <a:latin typeface="华文楷体" panose="02010600040101010101" charset="-122"/>
                  <a:ea typeface="华文楷体" panose="02010600040101010101" charset="-122"/>
                </a:rPr>
                <a:t>裸岩阶段</a:t>
              </a:r>
            </a:p>
          </p:txBody>
        </p:sp>
        <p:pic>
          <p:nvPicPr>
            <p:cNvPr id="34" name="图片 33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7" y="4177"/>
              <a:ext cx="2330" cy="1647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8" r="12769" b="1736"/>
            <a:stretch>
              <a:fillRect/>
            </a:stretch>
          </p:blipFill>
          <p:spPr>
            <a:xfrm>
              <a:off x="9117" y="3266"/>
              <a:ext cx="2296" cy="1706"/>
            </a:xfrm>
            <a:prstGeom prst="rect">
              <a:avLst/>
            </a:prstGeom>
          </p:spPr>
        </p:pic>
        <p:sp>
          <p:nvSpPr>
            <p:cNvPr id="36" name="上弧形箭头 35"/>
            <p:cNvSpPr/>
            <p:nvPr>
              <p:custDataLst>
                <p:tags r:id="rId14"/>
              </p:custDataLst>
            </p:nvPr>
          </p:nvSpPr>
          <p:spPr>
            <a:xfrm rot="4299194">
              <a:off x="3875" y="5482"/>
              <a:ext cx="1144" cy="304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sp>
          <p:nvSpPr>
            <p:cNvPr id="37" name="上弧形箭头 36"/>
            <p:cNvSpPr/>
            <p:nvPr>
              <p:custDataLst>
                <p:tags r:id="rId15"/>
              </p:custDataLst>
            </p:nvPr>
          </p:nvSpPr>
          <p:spPr>
            <a:xfrm rot="1447297">
              <a:off x="4491" y="6279"/>
              <a:ext cx="1144" cy="304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sp>
          <p:nvSpPr>
            <p:cNvPr id="38" name="上弧形箭头 37"/>
            <p:cNvSpPr/>
            <p:nvPr>
              <p:custDataLst>
                <p:tags r:id="rId16"/>
              </p:custDataLst>
            </p:nvPr>
          </p:nvSpPr>
          <p:spPr>
            <a:xfrm rot="16200000">
              <a:off x="8409" y="4810"/>
              <a:ext cx="1144" cy="304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sp>
          <p:nvSpPr>
            <p:cNvPr id="39" name="上弧形箭头 38"/>
            <p:cNvSpPr/>
            <p:nvPr>
              <p:custDataLst>
                <p:tags r:id="rId17"/>
              </p:custDataLst>
            </p:nvPr>
          </p:nvSpPr>
          <p:spPr>
            <a:xfrm rot="20737758">
              <a:off x="6033" y="6232"/>
              <a:ext cx="1366" cy="324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sp>
          <p:nvSpPr>
            <p:cNvPr id="40" name="上弧形箭头 39"/>
            <p:cNvSpPr/>
            <p:nvPr>
              <p:custDataLst>
                <p:tags r:id="rId18"/>
              </p:custDataLst>
            </p:nvPr>
          </p:nvSpPr>
          <p:spPr>
            <a:xfrm rot="20737758">
              <a:off x="7960" y="5731"/>
              <a:ext cx="1351" cy="316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13715" y="1484630"/>
            <a:ext cx="8188960" cy="4244810"/>
            <a:chOff x="3030" y="2879"/>
            <a:chExt cx="13299" cy="7189"/>
          </a:xfrm>
        </p:grpSpPr>
        <p:sp>
          <p:nvSpPr>
            <p:cNvPr id="2" name="文本框 8"/>
            <p:cNvSpPr txBox="1"/>
            <p:nvPr/>
          </p:nvSpPr>
          <p:spPr>
            <a:xfrm>
              <a:off x="12004" y="9111"/>
              <a:ext cx="1925" cy="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prstClr val="black"/>
                  </a:solidFill>
                  <a:latin typeface="华文楷体" panose="02010600040101010101" charset="-122"/>
                  <a:ea typeface="华文楷体" panose="02010600040101010101" charset="-122"/>
                </a:rPr>
                <a:t>苔藓</a:t>
              </a:r>
            </a:p>
          </p:txBody>
        </p:sp>
        <p:sp>
          <p:nvSpPr>
            <p:cNvPr id="6" name="文本框 8"/>
            <p:cNvSpPr txBox="1"/>
            <p:nvPr/>
          </p:nvSpPr>
          <p:spPr>
            <a:xfrm>
              <a:off x="5083" y="9288"/>
              <a:ext cx="1925" cy="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prstClr val="black"/>
                  </a:solidFill>
                  <a:latin typeface="华文楷体" panose="02010600040101010101" charset="-122"/>
                  <a:ea typeface="华文楷体" panose="02010600040101010101" charset="-122"/>
                </a:rPr>
                <a:t>地衣</a:t>
              </a: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3030" y="2879"/>
              <a:ext cx="13299" cy="5714"/>
              <a:chOff x="2868" y="4007"/>
              <a:chExt cx="12019" cy="5022"/>
            </a:xfrm>
          </p:grpSpPr>
          <p:pic>
            <p:nvPicPr>
              <p:cNvPr id="5122" name="Picture 2" descr="E:\教育部录课\微信图片_202009231415401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8" y="4007"/>
                <a:ext cx="5112" cy="5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17" r="9704"/>
              <a:stretch>
                <a:fillRect/>
              </a:stretch>
            </p:blipFill>
            <p:spPr bwMode="auto">
              <a:xfrm>
                <a:off x="8205" y="4007"/>
                <a:ext cx="6683" cy="50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1460" y="116840"/>
            <a:ext cx="8667750" cy="59080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七、群落演替</a:t>
            </a: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、演替类型</a:t>
            </a: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）次生演替</a:t>
            </a: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①概念：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在原有植被虽已不存在，但原有土壤条件基本保留，甚至还保留了植物的种子或其他繁殖体的地方发生的演替</a:t>
            </a:r>
            <a:endParaRPr lang="zh-CN" altLang="zh-CN" sz="2000" dirty="0"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②实例：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火灾过后的草原、过量砍伐的森林、弃耕的农田</a:t>
            </a: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③过程：弃耕地→草本→灌木→乔木     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 sz="28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39750" y="1052830"/>
          <a:ext cx="7429500" cy="315023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66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8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2400" b="1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区别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400" b="1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初生演替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2400" b="1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次生演替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400" b="1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起点</a:t>
                      </a:r>
                      <a:r>
                        <a:rPr lang="en-US" sz="2400" b="1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400" b="1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裸岩，无土壤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400" b="1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有土壤和地下繁殖体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71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2400" b="1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经历时间</a:t>
                      </a:r>
                      <a:r>
                        <a:rPr lang="en-US" sz="2400" b="1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400" b="1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漫长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400" b="1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2400" b="1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发展趋势</a:t>
                      </a:r>
                      <a:r>
                        <a:rPr lang="en-US" sz="2400" b="1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    </a:t>
                      </a:r>
                      <a:r>
                        <a:rPr lang="zh-CN" altLang="en-US" sz="2400" b="1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形成群落</a:t>
                      </a:r>
                      <a:r>
                        <a:rPr lang="en-US" sz="2400" b="1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   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400" b="1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恢复为原来群落</a:t>
                      </a:r>
                      <a:r>
                        <a:rPr lang="en-US" sz="2400" b="1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 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395605" y="260985"/>
            <a:ext cx="457200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、演替区别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67360" y="4149090"/>
            <a:ext cx="7240905" cy="19678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、演替结果</a:t>
            </a:r>
          </a:p>
          <a:p>
            <a:pPr>
              <a:lnSpc>
                <a:spcPct val="150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）总生产量增加，有机物总量增加</a:t>
            </a:r>
          </a:p>
          <a:p>
            <a:pPr>
              <a:lnSpc>
                <a:spcPct val="150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）生物种类越来越多</a:t>
            </a:r>
          </a:p>
          <a:p>
            <a:pPr>
              <a:lnSpc>
                <a:spcPct val="150000"/>
              </a:lnSpc>
            </a:pP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79705" y="476885"/>
            <a:ext cx="4572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一、种群的数量特征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-36195" y="1341120"/>
            <a:ext cx="993330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）种群密度</a:t>
            </a: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①概念：种群在单位面积或单位体积中的个体数</a:t>
            </a: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②调查方法：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a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样方法（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取样对象、取样原则、取样方法、计数原则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b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标记重捕法（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取样对象、计算公式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223645" y="4051935"/>
            <a:ext cx="8411845" cy="1179195"/>
            <a:chOff x="1461" y="3188"/>
            <a:chExt cx="13247" cy="1857"/>
          </a:xfrm>
        </p:grpSpPr>
        <p:sp>
          <p:nvSpPr>
            <p:cNvPr id="8" name="TextBox 6"/>
            <p:cNvSpPr txBox="1"/>
            <p:nvPr>
              <p:custDataLst>
                <p:tags r:id="rId2"/>
              </p:custDataLst>
            </p:nvPr>
          </p:nvSpPr>
          <p:spPr>
            <a:xfrm>
              <a:off x="1461" y="3188"/>
              <a:ext cx="4763" cy="917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50000"/>
                </a:lnSpc>
                <a:spcAft>
                  <a:spcPct val="0"/>
                </a:spcAft>
                <a:defRPr sz="2800" kern="100">
                  <a:latin typeface="Times New Roman" panose="02020603050405020304"/>
                  <a:ea typeface="华文细黑" panose="02010600040101010101" pitchFamily="2" charset="-122"/>
                  <a:cs typeface="Courier New" panose="02070309020205020404"/>
                </a:defRPr>
              </a:lvl1pPr>
            </a:lstStyle>
            <a:p>
              <a:pPr marL="0" marR="0" lvl="0" indent="0" algn="just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 kern="1200"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初次捕获并标记数（M）</a:t>
              </a:r>
              <a:endParaRPr lang="zh-CN" altLang="en-US" sz="2000" kern="1200">
                <a:latin typeface="字体视界-小南同学" panose="02000500000000000000" pitchFamily="2" charset="-122"/>
                <a:ea typeface="字体视界-小南同学" panose="02000500000000000000" pitchFamily="2" charset="-122"/>
                <a:cs typeface="Arial" panose="020B0604020202020204"/>
              </a:endParaRPr>
            </a:p>
          </p:txBody>
        </p:sp>
        <p:sp>
          <p:nvSpPr>
            <p:cNvPr id="9" name="TextBox 7"/>
            <p:cNvSpPr txBox="1"/>
            <p:nvPr>
              <p:custDataLst>
                <p:tags r:id="rId3"/>
              </p:custDataLst>
            </p:nvPr>
          </p:nvSpPr>
          <p:spPr>
            <a:xfrm>
              <a:off x="2303" y="4128"/>
              <a:ext cx="3206" cy="917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50000"/>
                </a:lnSpc>
                <a:spcAft>
                  <a:spcPct val="0"/>
                </a:spcAft>
                <a:defRPr sz="2800" kern="100">
                  <a:latin typeface="Times New Roman" panose="02020603050405020304"/>
                  <a:ea typeface="华文细黑" panose="02010600040101010101" pitchFamily="2" charset="-122"/>
                  <a:cs typeface="Courier New" panose="02070309020205020404"/>
                </a:defRPr>
              </a:lvl1pPr>
            </a:lstStyle>
            <a:p>
              <a:pPr fontAlgn="base">
                <a:spcBef>
                  <a:spcPct val="0"/>
                </a:spcBef>
                <a:defRPr/>
              </a:pPr>
              <a:r>
                <a:rPr lang="zh-CN" altLang="en-US" sz="2000" b="1" kern="1200"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个体总数（N）</a:t>
              </a:r>
              <a:endParaRPr lang="zh-CN" altLang="en-US" b="1" kern="1200"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7" name="TextBox 11"/>
            <p:cNvSpPr txBox="1"/>
            <p:nvPr>
              <p:custDataLst>
                <p:tags r:id="rId4"/>
              </p:custDataLst>
            </p:nvPr>
          </p:nvSpPr>
          <p:spPr>
            <a:xfrm>
              <a:off x="6791" y="3211"/>
              <a:ext cx="7917" cy="917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50000"/>
                </a:lnSpc>
                <a:spcAft>
                  <a:spcPct val="0"/>
                </a:spcAft>
                <a:defRPr sz="2800" kern="100">
                  <a:latin typeface="Times New Roman" panose="02020603050405020304"/>
                  <a:ea typeface="华文细黑" panose="02010600040101010101" pitchFamily="2" charset="-122"/>
                  <a:cs typeface="Courier New" panose="02070309020205020404"/>
                </a:defRPr>
              </a:lvl1pPr>
            </a:lstStyle>
            <a:p>
              <a:pPr fontAlgn="base">
                <a:spcBef>
                  <a:spcPct val="0"/>
                </a:spcBef>
                <a:defRPr/>
              </a:pPr>
              <a:r>
                <a:rPr lang="zh-CN" altLang="en-US" sz="2000" b="1" kern="1200"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重捕获的标记个体数（m）</a:t>
              </a:r>
              <a:endParaRPr lang="zh-CN" altLang="en-US" b="1" kern="1200"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3" name="TextBox 13"/>
            <p:cNvSpPr txBox="1"/>
            <p:nvPr>
              <p:custDataLst>
                <p:tags r:id="rId5"/>
              </p:custDataLst>
            </p:nvPr>
          </p:nvSpPr>
          <p:spPr>
            <a:xfrm>
              <a:off x="7131" y="4095"/>
              <a:ext cx="6768" cy="917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50000"/>
                </a:lnSpc>
                <a:spcAft>
                  <a:spcPct val="0"/>
                </a:spcAft>
                <a:defRPr sz="2800" kern="100">
                  <a:latin typeface="Times New Roman" panose="02020603050405020304"/>
                  <a:ea typeface="华文细黑" panose="02010600040101010101" pitchFamily="2" charset="-122"/>
                  <a:cs typeface="Courier New" panose="02070309020205020404"/>
                </a:defRPr>
              </a:lvl1pPr>
            </a:lstStyle>
            <a:p>
              <a:pPr fontAlgn="base">
                <a:spcBef>
                  <a:spcPct val="0"/>
                </a:spcBef>
                <a:defRPr/>
              </a:pPr>
              <a:r>
                <a:rPr lang="zh-CN" altLang="en-US" sz="2000" b="1" kern="1200"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再次捕获的个体数（n）</a:t>
              </a:r>
              <a:endParaRPr lang="zh-CN" altLang="en-US" kern="1200"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4" name="TextBox 15"/>
            <p:cNvSpPr txBox="1"/>
            <p:nvPr>
              <p:custDataLst>
                <p:tags r:id="rId6"/>
              </p:custDataLst>
            </p:nvPr>
          </p:nvSpPr>
          <p:spPr>
            <a:xfrm>
              <a:off x="6237" y="3341"/>
              <a:ext cx="894" cy="1353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50000"/>
                </a:lnSpc>
                <a:spcAft>
                  <a:spcPct val="0"/>
                </a:spcAft>
                <a:defRPr sz="2800" kern="100">
                  <a:latin typeface="Times New Roman" panose="02020603050405020304"/>
                  <a:ea typeface="华文细黑" panose="02010600040101010101" pitchFamily="2" charset="-122"/>
                  <a:cs typeface="Courier New" panose="02070309020205020404"/>
                </a:defRPr>
              </a:lvl1pPr>
            </a:lstStyle>
            <a:p>
              <a:pPr marL="0" marR="0" lvl="0" indent="0" algn="just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00" cap="none" spc="0" normalizeH="0" baseline="0" noProof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阿里巴巴普惠体 R" panose="00020600040101010101" pitchFamily="18" charset="-122"/>
                </a:rPr>
                <a:t>=</a:t>
              </a:r>
            </a:p>
          </p:txBody>
        </p:sp>
        <p:cxnSp>
          <p:nvCxnSpPr>
            <p:cNvPr id="15" name="直接连接符 14"/>
            <p:cNvCxnSpPr/>
            <p:nvPr>
              <p:custDataLst>
                <p:tags r:id="rId7"/>
              </p:custDataLst>
            </p:nvPr>
          </p:nvCxnSpPr>
          <p:spPr>
            <a:xfrm>
              <a:off x="1461" y="4204"/>
              <a:ext cx="4763" cy="5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>
              <p:custDataLst>
                <p:tags r:id="rId8"/>
              </p:custDataLst>
            </p:nvPr>
          </p:nvCxnSpPr>
          <p:spPr>
            <a:xfrm flipV="1">
              <a:off x="7018" y="4209"/>
              <a:ext cx="4536" cy="29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2123215" y="5301570"/>
            <a:ext cx="287101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c 黑光灯诱捕法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7111" y="1412796"/>
            <a:ext cx="3132000" cy="313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467360" y="4653280"/>
            <a:ext cx="3073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红外触发相机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51460" y="621030"/>
            <a:ext cx="4572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调查种群密度的其他方法</a:t>
            </a: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4925" y="1484630"/>
            <a:ext cx="8936990" cy="4066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251460" y="621030"/>
            <a:ext cx="4572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调查种群密度的其他方法</a:t>
            </a:r>
          </a:p>
        </p:txBody>
      </p:sp>
      <p:pic>
        <p:nvPicPr>
          <p:cNvPr id="21" name="图片 20" descr="src=http___pic.birdnet.cn_forum_202005_02_051444ozeig418a0zlxiyz.jpg&amp;refer=http___pic.birdnet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 r="53" b="7028"/>
          <a:stretch>
            <a:fillRect/>
          </a:stretch>
        </p:blipFill>
        <p:spPr>
          <a:xfrm>
            <a:off x="179705" y="1772920"/>
            <a:ext cx="4392295" cy="249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643755" y="1772920"/>
            <a:ext cx="4122420" cy="250317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115060" y="4509135"/>
            <a:ext cx="2391410" cy="425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无人机航拍</a:t>
            </a: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5003800" y="4509135"/>
            <a:ext cx="3771265" cy="425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微卫星DNA分子标记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>
            <p:custDataLst>
              <p:tags r:id="rId1"/>
            </p:custDataLst>
          </p:nvPr>
        </p:nvSpPr>
        <p:spPr>
          <a:xfrm>
            <a:off x="179705" y="9525"/>
            <a:ext cx="4572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一、种群的数量特征</a:t>
            </a: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107315" y="1124585"/>
            <a:ext cx="4572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）出生率、死亡率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79705" y="2708910"/>
            <a:ext cx="4572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）迁入率、迁出率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23850" y="1772920"/>
            <a:ext cx="92894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单位时间内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新产生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(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或死亡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)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的个体数目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占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该种群个体总数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的比值。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94970" y="3429000"/>
            <a:ext cx="84042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阿里巴巴普惠体 R" panose="00020600040101010101" pitchFamily="18" charset="-122"/>
                <a:sym typeface="黑体" panose="02010609060101010101" charset="-122"/>
              </a:rPr>
              <a:t>单位时间内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阿里巴巴普惠体 R" panose="00020600040101010101" pitchFamily="18" charset="-122"/>
                <a:sym typeface="黑体" panose="02010609060101010101" charset="-122"/>
              </a:rPr>
              <a:t>迁入（或迁出）的个体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阿里巴巴普惠体 R" panose="00020600040101010101" pitchFamily="18" charset="-122"/>
                <a:sym typeface="黑体" panose="02010609060101010101" charset="-122"/>
              </a:rPr>
              <a:t>占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阿里巴巴普惠体 R" panose="00020600040101010101" pitchFamily="18" charset="-122"/>
                <a:sym typeface="黑体" panose="02010609060101010101" charset="-122"/>
              </a:rPr>
              <a:t>该种群个体总数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阿里巴巴普惠体 R" panose="00020600040101010101" pitchFamily="18" charset="-122"/>
                <a:sym typeface="黑体" panose="02010609060101010101" charset="-122"/>
              </a:rPr>
              <a:t>的比值。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394970" y="4293235"/>
            <a:ext cx="8637270" cy="1138555"/>
            <a:chOff x="622" y="6761"/>
            <a:chExt cx="13602" cy="1793"/>
          </a:xfrm>
        </p:grpSpPr>
        <p:sp>
          <p:nvSpPr>
            <p:cNvPr id="8" name="Rectangle 2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>
            <a:xfrm>
              <a:off x="622" y="6761"/>
              <a:ext cx="13602" cy="1069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cs typeface="阿里巴巴普惠体 R" panose="00020600040101010101" pitchFamily="18" charset="-122"/>
                </a:rPr>
                <a:t>种群增长率：单位时间内种群增加的个体数占种群数量的比率</a:t>
              </a:r>
            </a:p>
          </p:txBody>
        </p:sp>
        <p:sp>
          <p:nvSpPr>
            <p:cNvPr id="9" name="Text Box 4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23" y="7830"/>
              <a:ext cx="12700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cs typeface="阿里巴巴普惠体 R" panose="00020600040101010101" pitchFamily="18" charset="-122"/>
                </a:rPr>
                <a:t>增长速率：种群单位时间增加的个体数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Administrator\Desktop\微信图片_20201112113502_副本.jpg微信图片_20201112113502_副本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6"/>
          <a:srcRect t="51172" r="-40"/>
          <a:stretch>
            <a:fillRect/>
          </a:stretch>
        </p:blipFill>
        <p:spPr bwMode="auto">
          <a:xfrm>
            <a:off x="4067810" y="2039620"/>
            <a:ext cx="440817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24644" y="1458119"/>
            <a:ext cx="7956709" cy="60388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>
              <a:lnSpc>
                <a:spcPts val="4000"/>
              </a:lnSpc>
              <a:buFont typeface="Wingdings" panose="05000000000000000000" pitchFamily="2" charset="2"/>
            </a:pPr>
            <a:r>
              <a:rPr lang="zh-CN" altLang="en-US" sz="2100" b="1">
                <a:latin typeface="微软雅黑" panose="020B0503020204020204" charset="-122"/>
                <a:ea typeface="微软雅黑" panose="020B0503020204020204" charset="-122"/>
                <a:cs typeface="阿里巴巴普惠体 R" panose="00020600040101010101" pitchFamily="18" charset="-122"/>
                <a:sym typeface="华文楷体" panose="02010600040101010101" charset="-122"/>
              </a:rPr>
              <a:t>年龄结构指一个种群中</a:t>
            </a:r>
            <a:r>
              <a:rPr lang="zh-CN" altLang="en-US" sz="21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阿里巴巴普惠体 R" panose="00020600040101010101" pitchFamily="18" charset="-122"/>
                <a:sym typeface="华文楷体" panose="02010600040101010101" charset="-122"/>
              </a:rPr>
              <a:t>各年龄期</a:t>
            </a:r>
            <a:r>
              <a:rPr lang="zh-CN" altLang="en-US" sz="2100" b="1">
                <a:latin typeface="微软雅黑" panose="020B0503020204020204" charset="-122"/>
                <a:ea typeface="微软雅黑" panose="020B0503020204020204" charset="-122"/>
                <a:cs typeface="阿里巴巴普惠体 R" panose="00020600040101010101" pitchFamily="18" charset="-122"/>
                <a:sym typeface="华文楷体" panose="02010600040101010101" charset="-122"/>
              </a:rPr>
              <a:t>的个体数目在种群中的比例</a:t>
            </a:r>
          </a:p>
        </p:txBody>
      </p:sp>
      <p:pic>
        <p:nvPicPr>
          <p:cNvPr id="6" name="Picture 6" descr="C:\Users\Administrator\Desktop\微信图片_20201112113502_副本.jpg微信图片_20201112113502_副本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/>
          <a:srcRect r="45188" b="55706"/>
          <a:stretch>
            <a:fillRect/>
          </a:stretch>
        </p:blipFill>
        <p:spPr bwMode="auto">
          <a:xfrm rot="-60000">
            <a:off x="708949" y="1935539"/>
            <a:ext cx="1857422" cy="1292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3411220" y="4075430"/>
            <a:ext cx="194627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50" b="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R" panose="00020600040101010101" pitchFamily="18" charset="-122"/>
              </a:rPr>
              <a:t>出生率＞死亡率种群密度增加</a:t>
            </a: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5357495" y="4044950"/>
            <a:ext cx="190055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50" b="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R" panose="00020600040101010101" pitchFamily="18" charset="-122"/>
              </a:rPr>
              <a:t>出生率=死亡率种群密度稳定</a:t>
            </a: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7223125" y="4040505"/>
            <a:ext cx="200469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50" b="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R" panose="00020600040101010101" pitchFamily="18" charset="-122"/>
              </a:rPr>
              <a:t>出生率＜死亡率种群密度减小</a:t>
            </a:r>
          </a:p>
        </p:txBody>
      </p:sp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4273468" y="3653834"/>
            <a:ext cx="983475" cy="391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19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R" panose="00020600040101010101" pitchFamily="18" charset="-122"/>
                <a:sym typeface="+mn-ea"/>
              </a:rPr>
              <a:t>增长型</a:t>
            </a:r>
          </a:p>
        </p:txBody>
      </p:sp>
      <p:sp>
        <p:nvSpPr>
          <p:cNvPr id="21" name="文本框 20"/>
          <p:cNvSpPr txBox="1"/>
          <p:nvPr>
            <p:custDataLst>
              <p:tags r:id="rId8"/>
            </p:custDataLst>
          </p:nvPr>
        </p:nvSpPr>
        <p:spPr>
          <a:xfrm>
            <a:off x="5837766" y="3657976"/>
            <a:ext cx="983475" cy="391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19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R" panose="00020600040101010101" pitchFamily="18" charset="-122"/>
                <a:sym typeface="+mn-ea"/>
              </a:rPr>
              <a:t>稳定型</a:t>
            </a:r>
            <a:endParaRPr lang="zh-CN" altLang="en-US" sz="1950" b="1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阿里巴巴普惠体 R" panose="00020600040101010101" pitchFamily="18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9"/>
            </p:custDataLst>
          </p:nvPr>
        </p:nvSpPr>
        <p:spPr>
          <a:xfrm>
            <a:off x="7435531" y="3649638"/>
            <a:ext cx="983475" cy="391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19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R" panose="00020600040101010101" pitchFamily="18" charset="-122"/>
                <a:sym typeface="+mn-ea"/>
              </a:rPr>
              <a:t>衰退型</a:t>
            </a:r>
            <a:endParaRPr lang="zh-CN" altLang="en-US" sz="1950" b="1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阿里巴巴普惠体 R" panose="00020600040101010101" pitchFamily="18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7315" y="908685"/>
            <a:ext cx="4572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4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）年龄结构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20955" y="2061210"/>
            <a:ext cx="3977640" cy="1722755"/>
            <a:chOff x="1489" y="2264"/>
            <a:chExt cx="6264" cy="2713"/>
          </a:xfrm>
        </p:grpSpPr>
        <p:pic>
          <p:nvPicPr>
            <p:cNvPr id="10" name="Picture 6" descr="C:\Users\Administrator\Desktop\微信图片_20201112113502_副本.jpg微信图片_20201112113502_副本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6"/>
            <a:srcRect r="45188" b="55706"/>
            <a:stretch>
              <a:fillRect/>
            </a:stretch>
          </p:blipFill>
          <p:spPr bwMode="auto">
            <a:xfrm rot="-60000">
              <a:off x="1489" y="2264"/>
              <a:ext cx="3900" cy="2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4981" y="2648"/>
              <a:ext cx="2547" cy="5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</a:rPr>
                <a:t>生殖后期</a:t>
              </a:r>
            </a:p>
          </p:txBody>
        </p:sp>
        <p:sp>
          <p:nvSpPr>
            <p:cNvPr id="18" name="文本框 17"/>
            <p:cNvSpPr txBox="1"/>
            <p:nvPr>
              <p:custDataLst>
                <p:tags r:id="rId13"/>
              </p:custDataLst>
            </p:nvPr>
          </p:nvSpPr>
          <p:spPr>
            <a:xfrm>
              <a:off x="5094" y="3396"/>
              <a:ext cx="2659" cy="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rtlCol="0">
              <a:no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1800" b="1">
                  <a:latin typeface="微软雅黑" panose="020B0503020204020204" charset="-122"/>
                  <a:ea typeface="微软雅黑" panose="020B0503020204020204" charset="-122"/>
                </a:rPr>
                <a:t>生殖期</a:t>
              </a:r>
            </a:p>
          </p:txBody>
        </p:sp>
        <p:sp>
          <p:nvSpPr>
            <p:cNvPr id="19" name="文本框 18"/>
            <p:cNvSpPr txBox="1"/>
            <p:nvPr>
              <p:custDataLst>
                <p:tags r:id="rId14"/>
              </p:custDataLst>
            </p:nvPr>
          </p:nvSpPr>
          <p:spPr>
            <a:xfrm>
              <a:off x="5094" y="4235"/>
              <a:ext cx="2547" cy="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1800" b="1">
                  <a:latin typeface="微软雅黑" panose="020B0503020204020204" charset="-122"/>
                  <a:ea typeface="微软雅黑" panose="020B0503020204020204" charset="-122"/>
                </a:rPr>
                <a:t>生殖前期</a:t>
              </a:r>
            </a:p>
          </p:txBody>
        </p:sp>
      </p:grpSp>
      <p:sp>
        <p:nvSpPr>
          <p:cNvPr id="23" name="文本框 22"/>
          <p:cNvSpPr txBox="1"/>
          <p:nvPr>
            <p:custDataLst>
              <p:tags r:id="rId10"/>
            </p:custDataLst>
          </p:nvPr>
        </p:nvSpPr>
        <p:spPr>
          <a:xfrm>
            <a:off x="179705" y="9525"/>
            <a:ext cx="4572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一、种群的数量特征</a:t>
            </a: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mE5ODlhNWIwMTY1N2E3ZWIxM2M2YjViZWNjMGUxZD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9"/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8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0"/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1"/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1"/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61"/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1"/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1"/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"/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7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0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04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05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4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3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1"/>
  <p:tag name="PA" val="v3.0.1"/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8039caf-30cc-44a5-9e51-1f4c2db492f4}"/>
  <p:tag name="TABLE_ENDDRAG_ORIGIN_RECT" val="690*276"/>
  <p:tag name="TABLE_ENDDRAG_RECT" val="20*106*690*276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d879532-6a8f-432f-b8d5-cc5040aa8441}"/>
  <p:tag name="KSO_WM_BEAUTIFY_FLAG" val=""/>
  <p:tag name="TABLE_ENDDRAG_ORIGIN_RECT" val="567*393"/>
  <p:tag name="TABLE_ENDDRAG_RECT" val="126*154*567*393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8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1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1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1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2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2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2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0"/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4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2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3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3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3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3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5"/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3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8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3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3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3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3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6"/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39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4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97"/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7"/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"/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6"/>
  <p:tag name="KSO_WM_UNIT_PLACING_PICTURE_USER_VIEWPORT" val="{&quot;height&quot;:5344.500787401575,&quot;width&quot;:8691}"/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552cbb52-ff69-411c-9e26-8b0a7f7a4fea}"/>
  <p:tag name="TABLE_ENDDRAG_ORIGIN_RECT" val="660*415"/>
  <p:tag name="TABLE_ENDDRAG_RECT" val="31*94*660*41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27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4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4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8"/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9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4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4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78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8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45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46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47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48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49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9EDEE"/>
    </a:accent5>
    <a:accent6>
      <a:srgbClr val="2D2D89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1865</Words>
  <Application>Microsoft Office PowerPoint</Application>
  <PresentationFormat>全屏显示(4:3)</PresentationFormat>
  <Paragraphs>277</Paragraphs>
  <Slides>49</Slides>
  <Notes>7</Notes>
  <HiddenSlides>1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49</vt:i4>
      </vt:variant>
    </vt:vector>
  </HeadingPairs>
  <TitlesOfParts>
    <vt:vector size="64" baseType="lpstr">
      <vt:lpstr>阿里巴巴普惠体 R</vt:lpstr>
      <vt:lpstr>黑体</vt:lpstr>
      <vt:lpstr>华文楷体</vt:lpstr>
      <vt:lpstr>楷体</vt:lpstr>
      <vt:lpstr>庞门正道粗书体6.0</vt:lpstr>
      <vt:lpstr>苹方 常规</vt:lpstr>
      <vt:lpstr>宋体</vt:lpstr>
      <vt:lpstr>微软雅黑</vt:lpstr>
      <vt:lpstr>字体视界-小南同学</vt:lpstr>
      <vt:lpstr>Arial</vt:lpstr>
      <vt:lpstr>Calibri</vt:lpstr>
      <vt:lpstr>Courier New</vt:lpstr>
      <vt:lpstr>Times New Roman</vt:lpstr>
      <vt:lpstr>Wingdings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种群数量变化符合数学公式Nt=N0×λt ，种群增长曲线不一定是“J”形。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HiteVision</cp:lastModifiedBy>
  <cp:revision>31</cp:revision>
  <dcterms:created xsi:type="dcterms:W3CDTF">2023-11-28T13:27:00Z</dcterms:created>
  <dcterms:modified xsi:type="dcterms:W3CDTF">2025-11-06T09:01:04Z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1128EFBD7BE84681A15C1480CB893B76_13</vt:lpwstr>
  </property>
</Properties>
</file>